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3" r:id="rId2"/>
  </p:sldMasterIdLst>
  <p:notesMasterIdLst>
    <p:notesMasterId r:id="rId38"/>
  </p:notesMasterIdLst>
  <p:handoutMasterIdLst>
    <p:handoutMasterId r:id="rId39"/>
  </p:handoutMasterIdLst>
  <p:sldIdLst>
    <p:sldId id="365" r:id="rId3"/>
    <p:sldId id="295" r:id="rId4"/>
    <p:sldId id="373" r:id="rId5"/>
    <p:sldId id="291" r:id="rId6"/>
    <p:sldId id="380" r:id="rId7"/>
    <p:sldId id="379" r:id="rId8"/>
    <p:sldId id="382" r:id="rId9"/>
    <p:sldId id="274" r:id="rId10"/>
    <p:sldId id="376" r:id="rId11"/>
    <p:sldId id="377" r:id="rId12"/>
    <p:sldId id="378" r:id="rId13"/>
    <p:sldId id="369" r:id="rId14"/>
    <p:sldId id="403" r:id="rId15"/>
    <p:sldId id="404" r:id="rId16"/>
    <p:sldId id="384" r:id="rId17"/>
    <p:sldId id="385" r:id="rId18"/>
    <p:sldId id="386" r:id="rId19"/>
    <p:sldId id="387" r:id="rId20"/>
    <p:sldId id="388" r:id="rId21"/>
    <p:sldId id="391" r:id="rId22"/>
    <p:sldId id="402" r:id="rId23"/>
    <p:sldId id="389" r:id="rId24"/>
    <p:sldId id="341" r:id="rId25"/>
    <p:sldId id="370" r:id="rId26"/>
    <p:sldId id="390" r:id="rId27"/>
    <p:sldId id="393" r:id="rId28"/>
    <p:sldId id="394" r:id="rId29"/>
    <p:sldId id="400" r:id="rId30"/>
    <p:sldId id="395" r:id="rId31"/>
    <p:sldId id="396" r:id="rId32"/>
    <p:sldId id="397" r:id="rId33"/>
    <p:sldId id="398" r:id="rId34"/>
    <p:sldId id="399" r:id="rId35"/>
    <p:sldId id="401" r:id="rId36"/>
    <p:sldId id="261" r:id="rId37"/>
  </p:sldIdLst>
  <p:sldSz cx="9144000" cy="5143500" type="screen16x9"/>
  <p:notesSz cx="6797675" cy="9926638"/>
  <p:defaultTextStyle>
    <a:defPPr>
      <a:defRPr lang="ru-RU"/>
    </a:defPPr>
    <a:lvl1pPr marL="0" algn="l" defTabSz="43530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5305" algn="l" defTabSz="43530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70609" algn="l" defTabSz="43530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05914" algn="l" defTabSz="43530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41219" algn="l" defTabSz="43530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76523" algn="l" defTabSz="43530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611828" algn="l" defTabSz="43530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47133" algn="l" defTabSz="43530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82438" algn="l" defTabSz="43530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ОПИСАНИЕ ЦЕЛЕВОГО СОСТОЯНИЯ" id="{959B9FCB-80C5-40E8-AB23-468C420B6224}">
          <p14:sldIdLst>
            <p14:sldId id="365"/>
          </p14:sldIdLst>
        </p14:section>
        <p14:section name="1. Общее описание услуги" id="{EEBF9031-2DAD-4047-BFF2-4622D0527D91}">
          <p14:sldIdLst>
            <p14:sldId id="295"/>
            <p14:sldId id="373"/>
          </p14:sldIdLst>
        </p14:section>
        <p14:section name="2. Ключевые критерии оптимизации" id="{CD3AACFD-1688-4AB6-8DD2-52FE76735512}">
          <p14:sldIdLst>
            <p14:sldId id="291"/>
          </p14:sldIdLst>
        </p14:section>
        <p14:section name="3. Необходимые и обязательные услуги" id="{788D1139-82FE-477B-B3A0-6E24C782E854}">
          <p14:sldIdLst>
            <p14:sldId id="380"/>
            <p14:sldId id="379"/>
          </p14:sldIdLst>
        </p14:section>
        <p14:section name="4. Оптимизация административных процедур" id="{66719F74-AC30-41C4-B02C-47BD98CD370A}">
          <p14:sldIdLst>
            <p14:sldId id="382"/>
          </p14:sldIdLst>
        </p14:section>
        <p14:section name="5. Оптимизация перечня документов от заявителя" id="{97C70031-ECCD-41DF-8180-1973CDF28F8A}">
          <p14:sldIdLst>
            <p14:sldId id="274"/>
            <p14:sldId id="376"/>
            <p14:sldId id="377"/>
            <p14:sldId id="378"/>
            <p14:sldId id="369"/>
            <p14:sldId id="403"/>
            <p14:sldId id="404"/>
          </p14:sldIdLst>
        </p14:section>
        <p14:section name="6. Перечень требуемых витрин данных и межведоственных обменов" id="{DEB17663-3C40-4EA6-B991-7333DB6F4DD6}">
          <p14:sldIdLst>
            <p14:sldId id="384"/>
            <p14:sldId id="385"/>
            <p14:sldId id="386"/>
            <p14:sldId id="387"/>
            <p14:sldId id="388"/>
            <p14:sldId id="391"/>
            <p14:sldId id="402"/>
          </p14:sldIdLst>
        </p14:section>
        <p14:section name="7. Проактивное предоставление" id="{5B2BF23D-C1B7-417A-8280-EDAD7BF67EDB}">
          <p14:sldIdLst>
            <p14:sldId id="389"/>
          </p14:sldIdLst>
        </p14:section>
        <p14:section name="8. Состав запроса" id="{C2D7ADC4-9709-4964-9689-56AF39BBFEF3}">
          <p14:sldIdLst>
            <p14:sldId id="341"/>
            <p14:sldId id="370"/>
            <p14:sldId id="390"/>
          </p14:sldIdLst>
        </p14:section>
        <p14:section name="9. Критерии принятия решения" id="{E5364DF9-FC7B-48B9-8D33-C5D15D3073EF}">
          <p14:sldIdLst>
            <p14:sldId id="393"/>
            <p14:sldId id="394"/>
          </p14:sldIdLst>
        </p14:section>
        <p14:section name="10. Результат предоставления услуги" id="{DE0E8517-2AB5-4B67-A798-E0B427966CD2}">
          <p14:sldIdLst>
            <p14:sldId id="400"/>
          </p14:sldIdLst>
        </p14:section>
        <p14:section name="11. Выполнение требований достижения целевого состояния" id="{0F98F126-CEF2-41A5-B7B5-0ADB4A0C384A}">
          <p14:sldIdLst>
            <p14:sldId id="395"/>
          </p14:sldIdLst>
        </p14:section>
        <p14:section name="12. План мероприятий по достижению целевого состояния" id="{7AF5701D-8324-4730-AE5D-012C82E23ABD}">
          <p14:sldIdLst>
            <p14:sldId id="396"/>
            <p14:sldId id="397"/>
            <p14:sldId id="398"/>
          </p14:sldIdLst>
        </p14:section>
        <p14:section name="13. План мероприятий по внесению изменений в НПА" id="{55E341B0-A90D-4BF5-9224-0B182979A0D8}">
          <p14:sldIdLst>
            <p14:sldId id="399"/>
            <p14:sldId id="401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>
        <p15:guide id="2" orient="horz" pos="2859">
          <p15:clr>
            <a:srgbClr val="A4A3A4"/>
          </p15:clr>
        </p15:guide>
        <p15:guide id="3" orient="horz" pos="694">
          <p15:clr>
            <a:srgbClr val="A4A3A4"/>
          </p15:clr>
        </p15:guide>
        <p15:guide id="4" orient="horz" pos="3020">
          <p15:clr>
            <a:srgbClr val="A4A3A4"/>
          </p15:clr>
        </p15:guide>
        <p15:guide id="6" pos="5509">
          <p15:clr>
            <a:srgbClr val="A4A3A4"/>
          </p15:clr>
        </p15:guide>
        <p15:guide id="7" pos="5012" userDrawn="1">
          <p15:clr>
            <a:srgbClr val="A4A3A4"/>
          </p15:clr>
        </p15:guide>
        <p15:guide id="9" pos="431" userDrawn="1">
          <p15:clr>
            <a:srgbClr val="A4A3A4"/>
          </p15:clr>
        </p15:guide>
        <p15:guide id="15" pos="2885">
          <p15:clr>
            <a:srgbClr val="A4A3A4"/>
          </p15:clr>
        </p15:guide>
        <p15:guide id="16" pos="2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4BBC6B-7111-0C1F-0C4F-AF8371872D3A}" name="Борисов Александр Витальевич" initials="БАВ" userId="S::a.borisov@csr.ru::db532313-1d2a-47cc-b0f1-a3b9cddd4b7d" providerId="AD"/>
  <p188:author id="{29C7A890-BCF0-2DE9-9998-02A05BB44676}" name="Ким Евгений Гумнамович" initials="КЕГ" userId="S::e.kim@csr.ru::bd41ae56-1850-4894-b25a-c1d5e5ea728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2"/>
    <a:srgbClr val="92D050"/>
    <a:srgbClr val="BCE292"/>
    <a:srgbClr val="F1DCDB"/>
    <a:srgbClr val="00A750"/>
    <a:srgbClr val="FFFFFF"/>
    <a:srgbClr val="F8D678"/>
    <a:srgbClr val="00B2A9"/>
    <a:srgbClr val="FF9999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9657" autoAdjust="0"/>
  </p:normalViewPr>
  <p:slideViewPr>
    <p:cSldViewPr snapToGrid="0" snapToObjects="1">
      <p:cViewPr>
        <p:scale>
          <a:sx n="140" d="100"/>
          <a:sy n="140" d="100"/>
        </p:scale>
        <p:origin x="-810" y="-348"/>
      </p:cViewPr>
      <p:guideLst>
        <p:guide orient="horz" pos="2859"/>
        <p:guide orient="horz" pos="694"/>
        <p:guide orient="horz" pos="3020"/>
        <p:guide pos="5509"/>
        <p:guide pos="5012"/>
        <p:guide pos="431"/>
        <p:guide pos="2885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76"/>
    </p:cViewPr>
  </p:sorterViewPr>
  <p:notesViewPr>
    <p:cSldViewPr snapToGrid="0" snapToObjects="1">
      <p:cViewPr varScale="1">
        <p:scale>
          <a:sx n="81" d="100"/>
          <a:sy n="81" d="100"/>
        </p:scale>
        <p:origin x="-397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46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>
              <a:latin typeface="Arial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7DC8C-FB53-D447-B0D9-50209C54FDB0}" type="datetimeFigureOut">
              <a:rPr lang="en-US">
                <a:latin typeface="Arial"/>
              </a:rPr>
              <a:t>10/19/2023</a:t>
            </a:fld>
            <a:endParaRPr lang="ru-RU" dirty="0">
              <a:latin typeface="Arial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>
              <a:latin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21F39-AFA8-774D-9C68-1C82B123D822}" type="slidenum">
              <a:rPr>
                <a:latin typeface="Arial"/>
              </a:rPr>
              <a:t>‹#›</a:t>
            </a:fld>
            <a:endParaRPr lang="ru-RU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3018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1CD8824B-23D5-184A-9210-A58AFA5F11DA}" type="datetimeFigureOut">
              <a:rPr lang="bg-BG"/>
              <a:pPr/>
              <a:t>19.10.2023 г.</a:t>
            </a:fld>
            <a:endParaRPr lang="bg-BG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58FE1FC3-A3BE-454D-AC1E-495B6B709B3C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92184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83672" rtl="0" eaLnBrk="1" latinLnBrk="0" hangingPunct="1">
      <a:defRPr sz="1300" kern="1200">
        <a:solidFill>
          <a:schemeClr val="tx1"/>
        </a:solidFill>
        <a:latin typeface="Arial"/>
        <a:ea typeface="+mn-ea"/>
        <a:cs typeface="+mn-cs"/>
      </a:defRPr>
    </a:lvl1pPr>
    <a:lvl2pPr marL="483672" algn="l" defTabSz="483672" rtl="0" eaLnBrk="1" latinLnBrk="0" hangingPunct="1">
      <a:defRPr sz="1300" kern="1200">
        <a:solidFill>
          <a:schemeClr val="tx1"/>
        </a:solidFill>
        <a:latin typeface="Arial"/>
        <a:ea typeface="+mn-ea"/>
        <a:cs typeface="+mn-cs"/>
      </a:defRPr>
    </a:lvl2pPr>
    <a:lvl3pPr marL="967344" algn="l" defTabSz="483672" rtl="0" eaLnBrk="1" latinLnBrk="0" hangingPunct="1">
      <a:defRPr sz="1300" kern="1200">
        <a:solidFill>
          <a:schemeClr val="tx1"/>
        </a:solidFill>
        <a:latin typeface="Arial"/>
        <a:ea typeface="+mn-ea"/>
        <a:cs typeface="+mn-cs"/>
      </a:defRPr>
    </a:lvl3pPr>
    <a:lvl4pPr marL="1451016" algn="l" defTabSz="483672" rtl="0" eaLnBrk="1" latinLnBrk="0" hangingPunct="1">
      <a:defRPr sz="1300" kern="1200">
        <a:solidFill>
          <a:schemeClr val="tx1"/>
        </a:solidFill>
        <a:latin typeface="Arial"/>
        <a:ea typeface="+mn-ea"/>
        <a:cs typeface="+mn-cs"/>
      </a:defRPr>
    </a:lvl4pPr>
    <a:lvl5pPr marL="1934688" algn="l" defTabSz="483672" rtl="0" eaLnBrk="1" latinLnBrk="0" hangingPunct="1">
      <a:defRPr sz="1300" kern="1200">
        <a:solidFill>
          <a:schemeClr val="tx1"/>
        </a:solidFill>
        <a:latin typeface="Arial"/>
        <a:ea typeface="+mn-ea"/>
        <a:cs typeface="+mn-cs"/>
      </a:defRPr>
    </a:lvl5pPr>
    <a:lvl6pPr marL="2418359" algn="l" defTabSz="483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02031" algn="l" defTabSz="483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85703" algn="l" defTabSz="483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69375" algn="l" defTabSz="483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1DBA5-0EFC-484D-BA1B-DC70895F0EB0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69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436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436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4363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436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436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>
                <a:solidFill>
                  <a:prstClr val="black"/>
                </a:solidFill>
              </a:rPr>
              <a:pPr/>
              <a:t>28</a:t>
            </a:fld>
            <a:endParaRPr lang="uk-U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719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8791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8791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4948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4948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4948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>
                <a:solidFill>
                  <a:prstClr val="black"/>
                </a:solidFill>
              </a:rPr>
              <a:pPr/>
              <a:t>7</a:t>
            </a:fld>
            <a:endParaRPr lang="uk-U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445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436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E1FC3-A3BE-454D-AC1E-495B6B709B3C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436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t>‹#›</a:t>
            </a:fld>
            <a:endParaRPr lang="ru-RU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1E59915E-2396-45E6-98EE-9A5BC82E6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81" y="971934"/>
            <a:ext cx="6405755" cy="28576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EDDE3F6A-C9CC-4032-BD87-AD8A61F3B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81" y="209624"/>
            <a:ext cx="6401387" cy="2683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64011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Шмуцтитульный слайд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srgbClr val="FF4E39"/>
                </a:solidFill>
              </a:rPr>
              <a:t>www.сайт.ru</a:t>
            </a:r>
            <a:endParaRPr lang="ru-RU" dirty="0">
              <a:solidFill>
                <a:srgbClr val="FF4E3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CD38-519D-BA4E-A1CD-80F900F18B87}" type="slidenum">
              <a:rPr lang="en-US" smtClean="0"/>
              <a:pPr/>
              <a:t>‹#›</a:t>
            </a:fld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9" hasCustomPrompt="1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>
            <a:normAutofit/>
          </a:bodyPr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84264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Шмуцтитульный слайд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srgbClr val="FF4E39"/>
                </a:solidFill>
              </a:rPr>
              <a:t>www.сайт.ru</a:t>
            </a:r>
            <a:endParaRPr lang="ru-RU" dirty="0">
              <a:solidFill>
                <a:srgbClr val="FF4E3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CD38-519D-BA4E-A1CD-80F900F18B87}" type="slidenum">
              <a:rPr lang="en-US" smtClean="0"/>
              <a:pPr/>
              <a:t>‹#›</a:t>
            </a:fld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9" hasCustomPrompt="1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>
            <a:normAutofit/>
          </a:bodyPr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84697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Шмуцтитульный слайд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srgbClr val="FF4E39"/>
                </a:solidFill>
              </a:rPr>
              <a:t>www.сайт.ru</a:t>
            </a:r>
            <a:endParaRPr lang="ru-RU" dirty="0">
              <a:solidFill>
                <a:srgbClr val="FF4E3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CD38-519D-BA4E-A1CD-80F900F18B87}" type="slidenum">
              <a:rPr lang="en-US" smtClean="0"/>
              <a:pPr/>
              <a:t>‹#›</a:t>
            </a:fld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type="body" idx="19" hasCustomPrompt="1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>
            <a:normAutofit/>
          </a:bodyPr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9773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Шмуцтитульный слайд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srgbClr val="FF4E39"/>
                </a:solidFill>
              </a:rPr>
              <a:t>www.сайт.ru</a:t>
            </a:r>
            <a:endParaRPr lang="ru-RU" dirty="0">
              <a:solidFill>
                <a:srgbClr val="FF4E3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CD38-519D-BA4E-A1CD-80F900F18B87}" type="slidenum">
              <a:rPr lang="en-US" smtClean="0"/>
              <a:pPr/>
              <a:t>‹#›</a:t>
            </a:fld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9" hasCustomPrompt="1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>
            <a:normAutofit/>
          </a:bodyPr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8966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Шмуцтитульный слайд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srgbClr val="FF4E39"/>
                </a:solidFill>
              </a:rPr>
              <a:t>www.сайт.ru</a:t>
            </a:r>
            <a:endParaRPr lang="ru-RU" dirty="0">
              <a:solidFill>
                <a:srgbClr val="FF4E3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CD38-519D-BA4E-A1CD-80F900F18B87}" type="slidenum">
              <a:rPr lang="en-US" smtClean="0"/>
              <a:pPr/>
              <a:t>‹#›</a:t>
            </a:fld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9" hasCustomPrompt="1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>
            <a:normAutofit/>
          </a:bodyPr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382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Шмуцтитульный слайд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srgbClr val="FF4E39"/>
                </a:solidFill>
              </a:rPr>
              <a:t>www.сайт.ru</a:t>
            </a:r>
            <a:endParaRPr lang="ru-RU" dirty="0">
              <a:solidFill>
                <a:srgbClr val="FF4E3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CD38-519D-BA4E-A1CD-80F900F18B87}" type="slidenum">
              <a:rPr lang="en-US" smtClean="0"/>
              <a:pPr/>
              <a:t>‹#›</a:t>
            </a:fld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9" hasCustomPrompt="1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>
            <a:normAutofit/>
          </a:bodyPr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8708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Шмуцтитульный слайд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srgbClr val="FF4E39"/>
                </a:solidFill>
              </a:rPr>
              <a:t>www.сайт.ru</a:t>
            </a:r>
            <a:endParaRPr lang="ru-RU" dirty="0">
              <a:solidFill>
                <a:srgbClr val="FF4E3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CD38-519D-BA4E-A1CD-80F900F18B87}" type="slidenum">
              <a:rPr lang="en-US" smtClean="0"/>
              <a:pPr/>
              <a:t>‹#›</a:t>
            </a:fld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9" hasCustomPrompt="1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>
            <a:normAutofit/>
          </a:bodyPr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08872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Шмуцтитульный слайд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srgbClr val="FF4E39"/>
                </a:solidFill>
              </a:rPr>
              <a:t>www.сайт.ru</a:t>
            </a:r>
            <a:endParaRPr lang="ru-RU" dirty="0">
              <a:solidFill>
                <a:srgbClr val="FF4E3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CD38-519D-BA4E-A1CD-80F900F18B87}" type="slidenum">
              <a:rPr lang="en-US" smtClean="0"/>
              <a:pPr/>
              <a:t>‹#›</a:t>
            </a:fld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type="body" idx="19" hasCustomPrompt="1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>
            <a:normAutofit/>
          </a:bodyPr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5303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6511" y="1031755"/>
            <a:ext cx="6405755" cy="28576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37558" y="4744597"/>
            <a:ext cx="430007" cy="2738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914400" rtl="0" eaLnBrk="1" latinLnBrk="0" hangingPunct="1">
              <a:defRPr lang="ru-RU" sz="1323" kern="1200" smtClean="0">
                <a:solidFill>
                  <a:srgbClr val="000000"/>
                </a:solidFill>
                <a:latin typeface="Stem"/>
                <a:ea typeface="Stem"/>
                <a:cs typeface="Stem"/>
              </a:defRPr>
            </a:lvl1pPr>
          </a:lstStyle>
          <a:p>
            <a:pPr>
              <a:defRPr sz="14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fld id="{E8CC1B9C-23B7-B94D-B87E-2F844537633D}" type="slidenum">
              <a:rPr lang="ru-RU" sz="1400" smtClean="0">
                <a:sym typeface="Stem"/>
              </a:rPr>
              <a:pPr>
                <a:defRPr sz="1400">
                  <a:solidFill>
                    <a:srgbClr val="000000"/>
                  </a:solidFill>
                  <a:latin typeface="Stem"/>
                  <a:ea typeface="Stem"/>
                  <a:cs typeface="Stem"/>
                  <a:sym typeface="Stem"/>
                </a:defRPr>
              </a:pPr>
              <a:t>‹#›</a:t>
            </a:fld>
            <a:endParaRPr lang="ru-RU" sz="1400" dirty="0">
              <a:sym typeface="Stem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952" y="220015"/>
            <a:ext cx="6401387" cy="5487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82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/>
  <p:txStyles>
    <p:titleStyle>
      <a:lvl1pPr algn="l" defTabSz="435305" rtl="0" eaLnBrk="1" latinLnBrk="0" hangingPunct="1">
        <a:spcBef>
          <a:spcPct val="0"/>
        </a:spcBef>
        <a:buNone/>
        <a:defRPr sz="1600" b="0" i="0" kern="1200" cap="none">
          <a:solidFill>
            <a:schemeClr val="bg1"/>
          </a:solidFill>
          <a:latin typeface="Montserrat" panose="00000500000000000000" pitchFamily="2" charset="-52"/>
          <a:ea typeface="+mj-ea"/>
          <a:cs typeface="Arial"/>
        </a:defRPr>
      </a:lvl1pPr>
    </p:titleStyle>
    <p:bodyStyle>
      <a:lvl1pPr marL="0" indent="0" algn="l" defTabSz="435305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Montserrat" panose="00000500000000000000" pitchFamily="2" charset="-52"/>
          <a:ea typeface="+mn-ea"/>
          <a:cs typeface="Arial"/>
        </a:defRPr>
      </a:lvl1pPr>
      <a:lvl2pPr marL="0" indent="0" algn="l" defTabSz="435305" rtl="0" eaLnBrk="1" latinLnBrk="0" hangingPunct="1">
        <a:spcBef>
          <a:spcPts val="0"/>
        </a:spcBef>
        <a:buFontTx/>
        <a:buNone/>
        <a:defRPr sz="1400" b="1" i="0" kern="1200">
          <a:solidFill>
            <a:schemeClr val="tx1"/>
          </a:solidFill>
          <a:latin typeface="Montserrat" panose="00000500000000000000" pitchFamily="2" charset="-52"/>
          <a:ea typeface="+mn-ea"/>
          <a:cs typeface="Arial"/>
        </a:defRPr>
      </a:lvl2pPr>
      <a:lvl3pPr marL="181377" indent="-181377" algn="l" defTabSz="435305" rtl="0" eaLnBrk="1" latinLnBrk="0" hangingPunct="1">
        <a:spcBef>
          <a:spcPts val="0"/>
        </a:spcBef>
        <a:buSzPct val="80000"/>
        <a:buFont typeface="Lucida Grande"/>
        <a:buChar char="＞"/>
        <a:defRPr sz="1300" b="0" i="0" kern="1200">
          <a:solidFill>
            <a:schemeClr val="tx1"/>
          </a:solidFill>
          <a:latin typeface="Montserrat" panose="00000500000000000000" pitchFamily="2" charset="-52"/>
          <a:ea typeface="+mn-ea"/>
          <a:cs typeface="Arial"/>
        </a:defRPr>
      </a:lvl3pPr>
      <a:lvl4pPr marL="0" indent="0" algn="l" defTabSz="435305" rtl="0" eaLnBrk="1" latinLnBrk="0" hangingPunct="1">
        <a:spcBef>
          <a:spcPts val="0"/>
        </a:spcBef>
        <a:buFontTx/>
        <a:buNone/>
        <a:defRPr sz="1700" b="0" i="0" kern="1200" cap="all">
          <a:solidFill>
            <a:schemeClr val="tx1"/>
          </a:solidFill>
          <a:latin typeface="Montserrat" panose="00000500000000000000" pitchFamily="2" charset="-52"/>
          <a:ea typeface="+mn-ea"/>
          <a:cs typeface="Arial"/>
        </a:defRPr>
      </a:lvl4pPr>
      <a:lvl5pPr marL="0" indent="0" algn="l" defTabSz="435305" rtl="0" eaLnBrk="1" latinLnBrk="0" hangingPunct="1">
        <a:spcBef>
          <a:spcPts val="0"/>
        </a:spcBef>
        <a:buFontTx/>
        <a:buNone/>
        <a:defRPr sz="1000" b="0" i="0" kern="1200">
          <a:solidFill>
            <a:schemeClr val="tx1"/>
          </a:solidFill>
          <a:latin typeface="Montserrat" panose="00000500000000000000" pitchFamily="2" charset="-52"/>
          <a:ea typeface="+mn-ea"/>
          <a:cs typeface="Arial"/>
        </a:defRPr>
      </a:lvl5pPr>
      <a:lvl6pPr marL="2394176" indent="-217652" algn="l" defTabSz="435305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29480" indent="-217652" algn="l" defTabSz="435305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785" indent="-217652" algn="l" defTabSz="435305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0090" indent="-217652" algn="l" defTabSz="435305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353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5305" algn="l" defTabSz="4353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0609" algn="l" defTabSz="4353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5914" algn="l" defTabSz="4353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1219" algn="l" defTabSz="4353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6523" algn="l" defTabSz="4353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1828" algn="l" defTabSz="4353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7133" algn="l" defTabSz="4353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2438" algn="l" defTabSz="4353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7848000" cy="972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8000" y="1458001"/>
            <a:ext cx="7848000" cy="2713499"/>
          </a:xfrm>
          <a:prstGeom prst="rect">
            <a:avLst/>
          </a:prstGeom>
        </p:spPr>
        <p:txBody>
          <a:bodyPr vert="horz" lIns="0" tIns="93600" rIns="0" bIns="0" rtlCol="0">
            <a:normAutofit/>
          </a:bodyPr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600400" y="4383657"/>
            <a:ext cx="28956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0" i="1">
                <a:solidFill>
                  <a:schemeClr val="accent1"/>
                </a:solidFill>
              </a:defRPr>
            </a:lvl1pPr>
          </a:lstStyle>
          <a:p>
            <a:pPr defTabSz="457200"/>
            <a:r>
              <a:rPr lang="pl-PL" dirty="0" err="1" smtClean="0">
                <a:solidFill>
                  <a:srgbClr val="FF4E39"/>
                </a:solidFill>
              </a:rPr>
              <a:t>www.сайт.ru</a:t>
            </a:r>
            <a:endParaRPr lang="ru-RU" dirty="0">
              <a:solidFill>
                <a:srgbClr val="FF4E3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8000" y="4382991"/>
            <a:ext cx="6480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0" i="0" cap="none">
                <a:solidFill>
                  <a:srgbClr val="000000"/>
                </a:solidFill>
              </a:defRPr>
            </a:lvl1pPr>
          </a:lstStyle>
          <a:p>
            <a:pPr defTabSz="457200"/>
            <a:fld id="{90A8CD38-519D-BA4E-A1CD-80F900F18B87}" type="slidenum">
              <a:rPr lang="en-US" smtClean="0"/>
              <a:pPr defTabSz="45720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03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000" b="1" i="0" kern="1200" cap="all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400" b="1" i="0" kern="1200" cap="all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00" b="1" i="0" kern="1200" cap="all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kuv.gosuslugi.ru/paip-portal/#/inquiries/card/6378a5ef-ff80-11eb-ba23-33408f10c8dc" TargetMode="External"/><Relationship Id="rId2" Type="http://schemas.openxmlformats.org/officeDocument/2006/relationships/hyperlink" Target="https://lkuv.gosuslugi.ru/paip-portal/#/inquiries/b9a7c41f-194e-423d-9e31-dc4940989c81/versions/a09bac19-d81a-4901-b8e5-a0f3d99318b0?area=PROD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kuv.gosuslugi.ru/paip-portal/#/inquiries/card/637a0579-ff80-11eb-ba23-33408f10c8dc" TargetMode="External"/><Relationship Id="rId2" Type="http://schemas.openxmlformats.org/officeDocument/2006/relationships/hyperlink" Target="https://lkuv.gosuslugi.ru/paip-portal/#/inquiries/card/637a059f-ff80-11eb-ba23-33408f10c8dc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kuv.gosuslugi.ru/paip-portal/#/inquiries/card/dd0b99f4-d9cd-11eb-87f2-6dd2d98a56b1" TargetMode="External"/><Relationship Id="rId2" Type="http://schemas.openxmlformats.org/officeDocument/2006/relationships/hyperlink" Target="https://lkuv.gosuslugi.ru/paip-portal/#/inquiries/637a0597-ff80-11eb-ba23-33408f10c8dc/versions/bfaadd9d-f64b-4bb7-8889-191b2f93d0e6?area=PROD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kuv.gosuslugi.ru/paip-portal/#/inquiries/card/dcef85ad-d9cd-11eb-87f2-6dd2d98a56b1" TargetMode="External"/><Relationship Id="rId2" Type="http://schemas.openxmlformats.org/officeDocument/2006/relationships/hyperlink" Target="https://lkuv.gosuslugi.ru/paip-portal/#/inquiries/card/6374af22-ff80-11eb-ba23-33408f10c8dc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kuv.gosuslugi.ru/paip-portal/#/inquiries/card/63757261-ff80-11eb-ba23-33408f10c8dc" TargetMode="External"/><Relationship Id="rId2" Type="http://schemas.openxmlformats.org/officeDocument/2006/relationships/hyperlink" Target="https://lkuv.gosuslugi.ru/paip-portal/#/inquiries/card/3985c3f6-cd09-11ec-abcf-491ba1e4df2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7.png"/><Relationship Id="rId3" Type="http://schemas.openxmlformats.org/officeDocument/2006/relationships/image" Target="../media/image15.png"/><Relationship Id="rId21" Type="http://schemas.openxmlformats.org/officeDocument/2006/relationships/image" Target="../media/image8.svg"/><Relationship Id="rId1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4.sv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5" Type="http://schemas.openxmlformats.org/officeDocument/2006/relationships/image" Target="../media/image9.png"/><Relationship Id="rId5" Type="http://schemas.openxmlformats.org/officeDocument/2006/relationships/image" Target="../media/image10.svg"/><Relationship Id="rId19" Type="http://schemas.openxmlformats.org/officeDocument/2006/relationships/image" Target="../media/image8.svg"/><Relationship Id="rId4" Type="http://schemas.openxmlformats.org/officeDocument/2006/relationships/image" Target="../media/image16.png"/><Relationship Id="rId14" Type="http://schemas.openxmlformats.org/officeDocument/2006/relationships/image" Target="../media/image14.svg"/><Relationship Id="rId22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8118" y="1682216"/>
            <a:ext cx="61088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ru-RU" sz="2400" b="1" dirty="0" smtClean="0">
                <a:solidFill>
                  <a:srgbClr val="984806"/>
                </a:solidFill>
              </a:rPr>
              <a:t>Целевое состояние услуги </a:t>
            </a:r>
          </a:p>
          <a:p>
            <a:pPr defTabSz="457200"/>
            <a:r>
              <a:rPr lang="ru-RU" sz="2400" b="1" dirty="0">
                <a:solidFill>
                  <a:srgbClr val="984806"/>
                </a:solidFill>
              </a:rPr>
              <a:t>«Выдача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</a:t>
            </a:r>
            <a:r>
              <a:rPr lang="ru-RU" sz="2400" b="1" dirty="0" smtClean="0">
                <a:solidFill>
                  <a:srgbClr val="984806"/>
                </a:solidFill>
              </a:rPr>
              <a:t>подопечных»</a:t>
            </a:r>
          </a:p>
        </p:txBody>
      </p:sp>
      <p:sp>
        <p:nvSpPr>
          <p:cNvPr id="7" name="Месяц и год, город">
            <a:extLst>
              <a:ext uri="{FF2B5EF4-FFF2-40B4-BE49-F238E27FC236}">
                <a16:creationId xmlns:a16="http://schemas.microsoft.com/office/drawing/2014/main" xmlns="" id="{BA78B85B-C165-435F-B43B-F25D084BAAEF}"/>
              </a:ext>
            </a:extLst>
          </p:cNvPr>
          <p:cNvSpPr txBox="1"/>
          <p:nvPr/>
        </p:nvSpPr>
        <p:spPr>
          <a:xfrm>
            <a:off x="7442421" y="4732835"/>
            <a:ext cx="1165960" cy="195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7999" tIns="27999" rIns="27999" bIns="27999" anchor="ctr">
            <a:spAutoFit/>
          </a:bodyPr>
          <a:lstStyle>
            <a:lvl1pPr algn="l">
              <a:lnSpc>
                <a:spcPct val="80000"/>
              </a:lnSpc>
              <a:spcBef>
                <a:spcPts val="4700"/>
              </a:spcBef>
              <a:defRPr sz="2300">
                <a:solidFill>
                  <a:srgbClr val="FFFFFF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1100" dirty="0" smtClean="0">
                <a:solidFill>
                  <a:srgbClr val="0077C8"/>
                </a:solidFill>
                <a:ea typeface="Verdana" panose="020B0604030504040204" pitchFamily="34" charset="0"/>
              </a:rPr>
              <a:t>октябрь</a:t>
            </a:r>
            <a:r>
              <a:rPr lang="ru-RU" sz="1100" dirty="0" smtClean="0">
                <a:solidFill>
                  <a:srgbClr val="0077C8"/>
                </a:solidFill>
                <a:latin typeface="Stem"/>
                <a:ea typeface="Verdana" panose="020B0604030504040204" pitchFamily="34" charset="0"/>
              </a:rPr>
              <a:t>, 2023</a:t>
            </a:r>
            <a:endParaRPr sz="1100" dirty="0">
              <a:solidFill>
                <a:srgbClr val="0077C8"/>
              </a:solidFill>
              <a:latin typeface="Stem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5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56DFEEB-D95C-4965-942B-BB2F2160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4557E50F-867F-458C-8FB9-02E3ACB8E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790994"/>
              </p:ext>
            </p:extLst>
          </p:nvPr>
        </p:nvGraphicFramePr>
        <p:xfrm>
          <a:off x="271070" y="696081"/>
          <a:ext cx="8682431" cy="370500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77105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xmlns="" val="301044064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xmlns="" val="2235266012"/>
                    </a:ext>
                  </a:extLst>
                </a:gridCol>
                <a:gridCol w="1438276"/>
              </a:tblGrid>
              <a:tr h="284994">
                <a:tc>
                  <a:txBody>
                    <a:bodyPr/>
                    <a:lstStyle/>
                    <a:p>
                      <a:pPr algn="ctr"/>
                      <a:r>
                        <a:rPr lang="ru-RU" sz="9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документа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ЦС1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413808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5.13. Договор социального найма обмениваемого жилого помещения, в котором проживает подопечный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предусмотрено АР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44823854"/>
                  </a:ext>
                </a:extLst>
              </a:tr>
              <a:tr h="395968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5.14. Договор социального найма жилого помещения, на которое обменивается жилое помещение, в котором проживает подопечный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предусмотрено АР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747903068"/>
                  </a:ext>
                </a:extLst>
              </a:tr>
              <a:tr h="502264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5.15. Документы на жилое помещение, на которое обменивается жилое помещение, в котором проживает подопечный (единый жилищный документ или и копия финансово-лицевого счета, либо иной документ, содержащий сведения о типе и характере жилого помещения, а также, адресная справка, справка об отсутствии задолженностей по оплате жилого помещения и коммунальных услуг)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предусмотрено АР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400161099"/>
                  </a:ext>
                </a:extLst>
              </a:tr>
              <a:tr h="440690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5.16. Сведения об уставной деятельности общества 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smtClean="0">
                          <a:latin typeface="Montserrat" panose="00000500000000000000" pitchFamily="2" charset="-52"/>
                        </a:rPr>
                        <a:t>Не предусмотрено АР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Витрина 2 ФНС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1DCDB"/>
                        </a:gs>
                        <a:gs pos="99000">
                          <a:srgbClr val="F1DCDB"/>
                        </a:gs>
                        <a:gs pos="0">
                          <a:srgbClr val="92D050"/>
                        </a:gs>
                        <a:gs pos="10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Витрина 2 ФНС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1DCDB"/>
                        </a:gs>
                        <a:gs pos="99000">
                          <a:srgbClr val="F1DCDB"/>
                        </a:gs>
                        <a:gs pos="0">
                          <a:srgbClr val="92D050"/>
                        </a:gs>
                        <a:gs pos="10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547724640"/>
                  </a:ext>
                </a:extLst>
              </a:tr>
              <a:tr h="422356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5.17. Выписка из Единого государственного реестра юридических лиц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Не предусмотрено АР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Витрина 2 ФНС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1DCDB"/>
                        </a:gs>
                        <a:gs pos="99000">
                          <a:srgbClr val="F1DCDB"/>
                        </a:gs>
                        <a:gs pos="0">
                          <a:srgbClr val="92D050"/>
                        </a:gs>
                        <a:gs pos="10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Витрина 2 ФНС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1DCDB"/>
                        </a:gs>
                        <a:gs pos="99000">
                          <a:srgbClr val="F1DCDB"/>
                        </a:gs>
                        <a:gs pos="0">
                          <a:srgbClr val="92D050"/>
                        </a:gs>
                        <a:gs pos="10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</a:gradFill>
                  </a:tcPr>
                </a:tc>
              </a:tr>
              <a:tr h="561174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5.18. Исковое заявление и документы, подтверждающие выгоду подопечного (в случае отказа от иска, поданного в интересах подопечного и заключения в судебном разбирательстве мирового соглашения от имени подопечного)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предусмотрено АР</a:t>
                      </a:r>
                    </a:p>
                    <a:p>
                      <a:pPr algn="ctr"/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</a:tr>
              <a:tr h="561174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5.19. Исполнительный лист и документы, подтверждающие интересы (выгоду) подопечного (в случае заключения мирового соглашения с должником по исполнительному производству, в котором подопечный является взыскателем)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Не предусмотрено АР</a:t>
                      </a:r>
                    </a:p>
                    <a:p>
                      <a:pPr algn="ctr"/>
                      <a:endParaRPr lang="ru-RU" sz="700" b="0" baseline="0" dirty="0" smtClean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</a:tr>
            </a:tbl>
          </a:graphicData>
        </a:graphic>
      </p:graphicFrame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965AE8A-05B8-4D16-A208-5D75FA32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86" y="132484"/>
            <a:ext cx="6401387" cy="26835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5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Оптимизация перечня документов от заявителя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3" y="338631"/>
            <a:ext cx="8642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9DA0D0E-E846-4B84-85E4-1677E2DFB88F}"/>
              </a:ext>
            </a:extLst>
          </p:cNvPr>
          <p:cNvSpPr txBox="1"/>
          <p:nvPr/>
        </p:nvSpPr>
        <p:spPr>
          <a:xfrm>
            <a:off x="199509" y="4504785"/>
            <a:ext cx="15815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pPr marL="179388"/>
            <a:r>
              <a:rPr lang="ru-RU" sz="700" dirty="0" smtClean="0">
                <a:latin typeface="Montserrat" panose="00000500000000000000" pitchFamily="2" charset="-52"/>
              </a:rPr>
              <a:t>Отсутствует</a:t>
            </a:r>
            <a:endParaRPr lang="ru-RU" sz="700" dirty="0">
              <a:latin typeface="Montserrat" panose="00000500000000000000" pitchFamily="2" charset="-52"/>
            </a:endParaRPr>
          </a:p>
          <a:p>
            <a:pPr marL="179388"/>
            <a:r>
              <a:rPr lang="ru-RU" sz="700" dirty="0" err="1">
                <a:latin typeface="Montserrat" panose="00000500000000000000" pitchFamily="2" charset="-52"/>
              </a:rPr>
              <a:t>Межвед</a:t>
            </a:r>
            <a:r>
              <a:rPr lang="ru-RU" sz="700" dirty="0">
                <a:latin typeface="Montserrat" panose="00000500000000000000" pitchFamily="2" charset="-52"/>
              </a:rPr>
              <a:t>, </a:t>
            </a:r>
            <a:r>
              <a:rPr lang="ru-RU" sz="700" dirty="0" err="1">
                <a:latin typeface="Montserrat" panose="00000500000000000000" pitchFamily="2" charset="-52"/>
              </a:rPr>
              <a:t>эл.вид</a:t>
            </a:r>
            <a:endParaRPr lang="ru-RU" sz="700" dirty="0"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4E00387-0CB5-4F20-B060-59EA89BD4B8E}"/>
              </a:ext>
            </a:extLst>
          </p:cNvPr>
          <p:cNvSpPr/>
          <p:nvPr/>
        </p:nvSpPr>
        <p:spPr>
          <a:xfrm>
            <a:off x="243923" y="4677845"/>
            <a:ext cx="177659" cy="84766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163BB63-23D1-411F-9A4D-972C2FB8B57E}"/>
              </a:ext>
            </a:extLst>
          </p:cNvPr>
          <p:cNvSpPr/>
          <p:nvPr/>
        </p:nvSpPr>
        <p:spPr>
          <a:xfrm>
            <a:off x="243923" y="4815153"/>
            <a:ext cx="177659" cy="101443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9509" y="4504785"/>
            <a:ext cx="1581592" cy="430887"/>
          </a:xfrm>
          <a:prstGeom prst="round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97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56DFEEB-D95C-4965-942B-BB2F2160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4557E50F-867F-458C-8FB9-02E3ACB8E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556491"/>
              </p:ext>
            </p:extLst>
          </p:nvPr>
        </p:nvGraphicFramePr>
        <p:xfrm>
          <a:off x="243923" y="723422"/>
          <a:ext cx="8587181" cy="336549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29455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xmlns="" val="301044064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xmlns="" val="2235266012"/>
                    </a:ext>
                  </a:extLst>
                </a:gridCol>
                <a:gridCol w="1447801"/>
              </a:tblGrid>
              <a:tr h="410407">
                <a:tc>
                  <a:txBody>
                    <a:bodyPr/>
                    <a:lstStyle/>
                    <a:p>
                      <a:pPr algn="ctr"/>
                      <a:r>
                        <a:rPr lang="ru-RU" sz="9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документа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ЦС1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413808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5.20. Проект мирового соглашения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предусмотрено АР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44823854"/>
                  </a:ext>
                </a:extLst>
              </a:tr>
              <a:tr h="315328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5.21. Проект доверенности от имени подопечного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предусмотрено АР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747903068"/>
                  </a:ext>
                </a:extLst>
              </a:tr>
              <a:tr h="423080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5.22. Документы, на основании которых имеется необходимость выдачи доверенности от имени подопечного на представление его интересов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предусмотрено АР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400161099"/>
                  </a:ext>
                </a:extLst>
              </a:tr>
              <a:tr h="313899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5.23. Проект соглашения об уплате алиментов 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smtClean="0">
                          <a:latin typeface="Montserrat" panose="00000500000000000000" pitchFamily="2" charset="-52"/>
                        </a:rPr>
                        <a:t>Не предусмотрено АР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547724640"/>
                  </a:ext>
                </a:extLst>
              </a:tr>
              <a:tr h="341194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5.24. Правоустанавливающие документы на имущество (в случае, если по условиям соглашения алименты выплачиваются в форме предоставления имущества; договор социального найма помещения)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Не предусмотрено АР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459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5.25. Справка о доходах лица, обязанного уплачивать алименты за год 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предусмотрено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АР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Витрина 2 ФНС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Витрина 2 ФНС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561174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5.26. Справка о совместно зарегистрированных в соответствии с Приказом МВД России от 23.12.2022 № 984 «Об утверждении Административного регламента Министерства внутренних дел Российской Федерации по предоставлению государственной услуги по предоставлению адресно-справочной информации»</a:t>
                      </a:r>
                    </a:p>
                    <a:p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Не предусмотрено АР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</a:tbl>
          </a:graphicData>
        </a:graphic>
      </p:graphicFrame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965AE8A-05B8-4D16-A208-5D75FA32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86" y="132484"/>
            <a:ext cx="6401387" cy="26835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5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Оптимизация перечня документов от заявителя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326749"/>
            <a:ext cx="8601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9DA0D0E-E846-4B84-85E4-1677E2DFB88F}"/>
              </a:ext>
            </a:extLst>
          </p:cNvPr>
          <p:cNvSpPr txBox="1"/>
          <p:nvPr/>
        </p:nvSpPr>
        <p:spPr>
          <a:xfrm>
            <a:off x="199509" y="4606629"/>
            <a:ext cx="15815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pPr marL="179388"/>
            <a:r>
              <a:rPr lang="ru-RU" sz="700" dirty="0" smtClean="0">
                <a:latin typeface="Montserrat" panose="00000500000000000000" pitchFamily="2" charset="-52"/>
              </a:rPr>
              <a:t>Отсутствует</a:t>
            </a:r>
            <a:endParaRPr lang="ru-RU" sz="700" dirty="0">
              <a:latin typeface="Montserrat" panose="00000500000000000000" pitchFamily="2" charset="-52"/>
            </a:endParaRPr>
          </a:p>
          <a:p>
            <a:pPr marL="179388"/>
            <a:r>
              <a:rPr lang="ru-RU" sz="700" dirty="0" err="1">
                <a:latin typeface="Montserrat" panose="00000500000000000000" pitchFamily="2" charset="-52"/>
              </a:rPr>
              <a:t>Межвед</a:t>
            </a:r>
            <a:r>
              <a:rPr lang="ru-RU" sz="700" dirty="0">
                <a:latin typeface="Montserrat" panose="00000500000000000000" pitchFamily="2" charset="-52"/>
              </a:rPr>
              <a:t>, </a:t>
            </a:r>
            <a:r>
              <a:rPr lang="ru-RU" sz="700" dirty="0" err="1">
                <a:latin typeface="Montserrat" panose="00000500000000000000" pitchFamily="2" charset="-52"/>
              </a:rPr>
              <a:t>эл.вид</a:t>
            </a:r>
            <a:endParaRPr lang="ru-RU" sz="700" dirty="0"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4E00387-0CB5-4F20-B060-59EA89BD4B8E}"/>
              </a:ext>
            </a:extLst>
          </p:cNvPr>
          <p:cNvSpPr/>
          <p:nvPr/>
        </p:nvSpPr>
        <p:spPr>
          <a:xfrm>
            <a:off x="243923" y="4779689"/>
            <a:ext cx="177659" cy="84766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163BB63-23D1-411F-9A4D-972C2FB8B57E}"/>
              </a:ext>
            </a:extLst>
          </p:cNvPr>
          <p:cNvSpPr/>
          <p:nvPr/>
        </p:nvSpPr>
        <p:spPr>
          <a:xfrm>
            <a:off x="243923" y="4916997"/>
            <a:ext cx="177659" cy="101443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9509" y="4606629"/>
            <a:ext cx="1581592" cy="430887"/>
          </a:xfrm>
          <a:prstGeom prst="round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61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56DFEEB-D95C-4965-942B-BB2F2160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4557E50F-867F-458C-8FB9-02E3ACB8E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834436"/>
              </p:ext>
            </p:extLst>
          </p:nvPr>
        </p:nvGraphicFramePr>
        <p:xfrm>
          <a:off x="182602" y="799253"/>
          <a:ext cx="8685172" cy="32854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94173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xmlns="" val="3010440640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xmlns="" val="2235266012"/>
                    </a:ext>
                  </a:extLst>
                </a:gridCol>
                <a:gridCol w="1438274"/>
              </a:tblGrid>
              <a:tr h="420288">
                <a:tc>
                  <a:txBody>
                    <a:bodyPr/>
                    <a:lstStyle/>
                    <a:p>
                      <a:pPr algn="ctr"/>
                      <a:r>
                        <a:rPr lang="ru-RU" sz="9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документа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ЦС1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5.27. Документы, свидетельствующие о фактическом отсутствии объекта недвижимого имущества, снимаемого с кадастрового учета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Не предусмотрено АР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44823854"/>
                  </a:ext>
                </a:extLst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5.28. Письменное согласие одного из законных представителей на совершение сделок с имуществом несовершеннолетних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ЛК РПГУ</a:t>
                      </a:r>
                      <a:r>
                        <a:rPr kumimoji="0" lang="ru-RU" sz="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5.29.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Правоустанавливающие документы на транспортное средство, принадлежащее несовершеннолетнему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ФИС ГИБДД-М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5.30. Свидетельство о праве на наследство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ЕИС Нотариата</a:t>
                      </a:r>
                      <a:r>
                        <a:rPr kumimoji="0" lang="ru-RU" sz="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5.31. Правоустанавливающий документ на недвижимое имущество, собственником или сособственником которого будет являться несовершеннолетний, в отношении приобретаемого имущества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ЕГРН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3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ЕГРН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3</a:t>
                      </a:r>
                      <a:endParaRPr lang="ru-RU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ru-RU" sz="700" b="0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5.32. </a:t>
                      </a: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Документ, содержащий сведения о наличии (отсутствии) задолженности по оплате жилого помещения и коммунальных услуг</a:t>
                      </a:r>
                      <a:endParaRPr lang="ru-RU" b="0" dirty="0">
                        <a:effectLst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700" b="0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Бумажный документ</a:t>
                      </a:r>
                      <a:endParaRPr lang="ru-RU" b="0" dirty="0">
                        <a:effectLst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ГИС ЖКХ / Витрина </a:t>
                      </a:r>
                      <a:r>
                        <a:rPr lang="ru-RU" sz="700" b="0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ЖКХ/</a:t>
                      </a:r>
                      <a:endParaRPr lang="ru-RU" b="0" dirty="0">
                        <a:effectLst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Эл. документ </a:t>
                      </a:r>
                      <a:r>
                        <a:rPr lang="ru-RU" sz="700" b="0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b="0" dirty="0">
                        <a:effectLst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ГИС ЖКХ / Витрина ЖКХ/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5.33. Извещение о согласии банка на выдачу кредитных средств с указанием адреса приобретаемой квартиры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5.34. Договор  о долевом участии в строительстве жилья, об участии  в жилищно-строительном кооперативе, уступки права требования, инвестирования  (при отчуждении жилого помещения в случае заключения договора долевого участия в строительстве жилья, об участии в жилищно-строительном кооперативе уступки права требования, инвестирования)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</a:tr>
            </a:tbl>
          </a:graphicData>
        </a:graphic>
      </p:graphicFrame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965AE8A-05B8-4D16-A208-5D75FA32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86" y="132484"/>
            <a:ext cx="6401387" cy="268359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5. </a:t>
            </a:r>
            <a:r>
              <a:rPr lang="ru-RU" dirty="0">
                <a:solidFill>
                  <a:schemeClr val="tx1"/>
                </a:solidFill>
              </a:rPr>
              <a:t>Оптимизация перечня документов от заявителя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397244"/>
            <a:ext cx="855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4194" y="4232210"/>
            <a:ext cx="687336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доработки функциональности РПГУ в части обеспечения возможности подготовки и направления согласий иных пользователей в ЛК ЕПГУ заявителя</a:t>
            </a:r>
          </a:p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2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При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условии реализации технической функциональности ЕИС Нотариата в части создания нового вида сведений о нотариально удостоверенных документах, передаваемых в рамках межведомственного 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взаимодействия</a:t>
            </a:r>
          </a:p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3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За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исключением объектов, право на которые не зарегистрировано в 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ЕГРН</a:t>
            </a:r>
          </a:p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4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Сохраняется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необходимость представления документа лицами, проживающими в закрытых административно-территориальных образованиях.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9DA0D0E-E846-4B84-85E4-1677E2DFB88F}"/>
              </a:ext>
            </a:extLst>
          </p:cNvPr>
          <p:cNvSpPr txBox="1"/>
          <p:nvPr/>
        </p:nvSpPr>
        <p:spPr>
          <a:xfrm>
            <a:off x="182602" y="4348802"/>
            <a:ext cx="15815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pPr marL="179388"/>
            <a:r>
              <a:rPr lang="ru-RU" sz="700" dirty="0" smtClean="0">
                <a:latin typeface="Montserrat" panose="00000500000000000000" pitchFamily="2" charset="-52"/>
              </a:rPr>
              <a:t>Отсутствует</a:t>
            </a:r>
            <a:endParaRPr lang="ru-RU" sz="700" dirty="0">
              <a:latin typeface="Montserrat" panose="00000500000000000000" pitchFamily="2" charset="-52"/>
            </a:endParaRPr>
          </a:p>
          <a:p>
            <a:pPr marL="179388"/>
            <a:r>
              <a:rPr lang="ru-RU" sz="700" dirty="0" err="1">
                <a:latin typeface="Montserrat" panose="00000500000000000000" pitchFamily="2" charset="-52"/>
              </a:rPr>
              <a:t>Межвед</a:t>
            </a:r>
            <a:r>
              <a:rPr lang="ru-RU" sz="700" dirty="0">
                <a:latin typeface="Montserrat" panose="00000500000000000000" pitchFamily="2" charset="-52"/>
              </a:rPr>
              <a:t>, </a:t>
            </a:r>
            <a:r>
              <a:rPr lang="ru-RU" sz="700" dirty="0" err="1">
                <a:latin typeface="Montserrat" panose="00000500000000000000" pitchFamily="2" charset="-52"/>
              </a:rPr>
              <a:t>эл.вид</a:t>
            </a:r>
            <a:endParaRPr lang="ru-RU" sz="700" dirty="0"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4E00387-0CB5-4F20-B060-59EA89BD4B8E}"/>
              </a:ext>
            </a:extLst>
          </p:cNvPr>
          <p:cNvSpPr/>
          <p:nvPr/>
        </p:nvSpPr>
        <p:spPr>
          <a:xfrm>
            <a:off x="227016" y="4521862"/>
            <a:ext cx="177659" cy="84766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163BB63-23D1-411F-9A4D-972C2FB8B57E}"/>
              </a:ext>
            </a:extLst>
          </p:cNvPr>
          <p:cNvSpPr/>
          <p:nvPr/>
        </p:nvSpPr>
        <p:spPr>
          <a:xfrm>
            <a:off x="227016" y="4659170"/>
            <a:ext cx="177659" cy="101443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4775" y="4348802"/>
            <a:ext cx="1571625" cy="499423"/>
          </a:xfrm>
          <a:prstGeom prst="round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079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56DFEEB-D95C-4965-942B-BB2F2160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4557E50F-867F-458C-8FB9-02E3ACB8E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152200"/>
              </p:ext>
            </p:extLst>
          </p:nvPr>
        </p:nvGraphicFramePr>
        <p:xfrm>
          <a:off x="182602" y="799253"/>
          <a:ext cx="8685172" cy="321104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94173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xmlns="" val="3010440640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xmlns="" val="2235266012"/>
                    </a:ext>
                  </a:extLst>
                </a:gridCol>
                <a:gridCol w="1438274"/>
              </a:tblGrid>
              <a:tr h="420288">
                <a:tc>
                  <a:txBody>
                    <a:bodyPr/>
                    <a:lstStyle/>
                    <a:p>
                      <a:pPr algn="ctr"/>
                      <a:r>
                        <a:rPr lang="ru-RU" sz="9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документа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ЦС1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5.35. Проект договора участия в долевом строительстве или проект договора уступки права требования по договору участия в долевом строительстве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(при наличии)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(при наличии)/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44823854"/>
                  </a:ext>
                </a:extLst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5.36. Документ, подтверждающий уплату первоначальным участником долевого строительства цены договора участия в долевом строительстве (в случае отсутствия в проекте договора уступки права требования условия об одновременном переводе долга на нового участника долевого строительства)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00371">
                <a:tc gridSpan="4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5.37. Документы, содержащие информацию о застройщике и о проекте строительства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5.37.1. Выписка из Единого государственного реестра юридических лиц на застройщика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Витрина 2 ФНС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Витрина 2 ФНС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5.37.2. Свидетельство о государственной регистрации застройщика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dirty="0" smtClean="0">
                          <a:latin typeface="Montserrat"/>
                        </a:rPr>
                        <a:t>Бумажный документ / </a:t>
                      </a:r>
                      <a:br>
                        <a:rPr lang="ru-RU" sz="700" b="0" dirty="0" smtClean="0">
                          <a:latin typeface="Montserrat"/>
                        </a:rPr>
                      </a:br>
                      <a:r>
                        <a:rPr lang="ru-RU" sz="700" b="0" dirty="0" smtClean="0">
                          <a:latin typeface="Montserrat"/>
                        </a:rPr>
                        <a:t>Эл. документ</a:t>
                      </a:r>
                      <a:endParaRPr lang="ru-RU" sz="700" b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ru-RU" sz="700" b="0" dirty="0" smtClean="0">
                          <a:effectLst/>
                          <a:latin typeface="Montserrat"/>
                        </a:rPr>
                        <a:t>5.37.3. </a:t>
                      </a:r>
                      <a:r>
                        <a:rPr lang="ru-RU" sz="700" b="0" dirty="0" smtClean="0">
                          <a:effectLst/>
                          <a:latin typeface="Montserrat"/>
                        </a:rPr>
                        <a:t>Разрешение </a:t>
                      </a:r>
                      <a:r>
                        <a:rPr lang="ru-RU" sz="700" b="0" dirty="0" smtClean="0">
                          <a:effectLst/>
                          <a:latin typeface="Montserrat"/>
                        </a:rPr>
                        <a:t>на строительство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700" b="0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Бумажный документ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dirty="0" smtClean="0">
                          <a:latin typeface="Montserrat"/>
                        </a:rPr>
                        <a:t>Бумажный документ / </a:t>
                      </a:r>
                      <a:br>
                        <a:rPr lang="ru-RU" sz="700" b="0" dirty="0" smtClean="0">
                          <a:latin typeface="Montserrat"/>
                        </a:rPr>
                      </a:br>
                      <a:r>
                        <a:rPr lang="ru-RU" sz="700" b="0" dirty="0" smtClean="0">
                          <a:latin typeface="Montserrat"/>
                        </a:rPr>
                        <a:t>Эл. документ</a:t>
                      </a:r>
                      <a:endParaRPr lang="ru-RU" sz="700" b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5.37.4. </a:t>
                      </a:r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Документы</a:t>
                      </a:r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, подтверждающие права застройщика на земельный участок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</a:t>
                      </a:r>
                      <a:endParaRPr lang="ru-RU" sz="700" b="0" baseline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41545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5.37.5.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Проектная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декларация на строящийся объект и подтверждение ее опубликования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dirty="0" smtClean="0">
                          <a:latin typeface="Montserrat"/>
                        </a:rPr>
                        <a:t>Бумажный документ / </a:t>
                      </a:r>
                      <a:br>
                        <a:rPr lang="ru-RU" sz="700" b="0" dirty="0" smtClean="0">
                          <a:latin typeface="Montserrat"/>
                        </a:rPr>
                      </a:br>
                      <a:r>
                        <a:rPr lang="ru-RU" sz="700" b="0" dirty="0" smtClean="0">
                          <a:latin typeface="Montserrat"/>
                        </a:rPr>
                        <a:t>Эл. документ</a:t>
                      </a:r>
                      <a:endParaRPr lang="ru-RU" sz="700" b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</a:tbl>
          </a:graphicData>
        </a:graphic>
      </p:graphicFrame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965AE8A-05B8-4D16-A208-5D75FA32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86" y="132484"/>
            <a:ext cx="6401387" cy="268359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5. </a:t>
            </a:r>
            <a:r>
              <a:rPr lang="ru-RU" dirty="0">
                <a:solidFill>
                  <a:schemeClr val="tx1"/>
                </a:solidFill>
              </a:rPr>
              <a:t>Оптимизация перечня документов от заявителя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397244"/>
            <a:ext cx="855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4194" y="4232210"/>
            <a:ext cx="687336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доработки функциональности РПГУ в части обеспечения возможности подготовки и направления согласий иных пользователей в ЛК ЕПГУ заявителя</a:t>
            </a:r>
          </a:p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2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При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условии реализации технической функциональности ЕИС Нотариата в части создания нового вида сведений о нотариально удостоверенных документах, передаваемых в рамках межведомственного 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взаимодействия</a:t>
            </a:r>
          </a:p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3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За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исключением объектов, право на которые не зарегистрировано в 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ЕГРН</a:t>
            </a:r>
          </a:p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4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Сохраняется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необходимость представления документа лицами, проживающими в закрытых административно-территориальных образованиях.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9DA0D0E-E846-4B84-85E4-1677E2DFB88F}"/>
              </a:ext>
            </a:extLst>
          </p:cNvPr>
          <p:cNvSpPr txBox="1"/>
          <p:nvPr/>
        </p:nvSpPr>
        <p:spPr>
          <a:xfrm>
            <a:off x="182602" y="4348802"/>
            <a:ext cx="15815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pPr marL="179388"/>
            <a:r>
              <a:rPr lang="ru-RU" sz="700" dirty="0" smtClean="0">
                <a:latin typeface="Montserrat" panose="00000500000000000000" pitchFamily="2" charset="-52"/>
              </a:rPr>
              <a:t>Отсутствует</a:t>
            </a:r>
            <a:endParaRPr lang="ru-RU" sz="700" dirty="0">
              <a:latin typeface="Montserrat" panose="00000500000000000000" pitchFamily="2" charset="-52"/>
            </a:endParaRPr>
          </a:p>
          <a:p>
            <a:pPr marL="179388"/>
            <a:r>
              <a:rPr lang="ru-RU" sz="700" dirty="0" err="1">
                <a:latin typeface="Montserrat" panose="00000500000000000000" pitchFamily="2" charset="-52"/>
              </a:rPr>
              <a:t>Межвед</a:t>
            </a:r>
            <a:r>
              <a:rPr lang="ru-RU" sz="700" dirty="0">
                <a:latin typeface="Montserrat" panose="00000500000000000000" pitchFamily="2" charset="-52"/>
              </a:rPr>
              <a:t>, </a:t>
            </a:r>
            <a:r>
              <a:rPr lang="ru-RU" sz="700" dirty="0" err="1">
                <a:latin typeface="Montserrat" panose="00000500000000000000" pitchFamily="2" charset="-52"/>
              </a:rPr>
              <a:t>эл.вид</a:t>
            </a:r>
            <a:endParaRPr lang="ru-RU" sz="700" dirty="0"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4E00387-0CB5-4F20-B060-59EA89BD4B8E}"/>
              </a:ext>
            </a:extLst>
          </p:cNvPr>
          <p:cNvSpPr/>
          <p:nvPr/>
        </p:nvSpPr>
        <p:spPr>
          <a:xfrm>
            <a:off x="227016" y="4521862"/>
            <a:ext cx="177659" cy="84766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163BB63-23D1-411F-9A4D-972C2FB8B57E}"/>
              </a:ext>
            </a:extLst>
          </p:cNvPr>
          <p:cNvSpPr/>
          <p:nvPr/>
        </p:nvSpPr>
        <p:spPr>
          <a:xfrm>
            <a:off x="227016" y="4659170"/>
            <a:ext cx="177659" cy="101443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4775" y="4348802"/>
            <a:ext cx="1571625" cy="499423"/>
          </a:xfrm>
          <a:prstGeom prst="round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62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56DFEEB-D95C-4965-942B-BB2F2160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4557E50F-867F-458C-8FB9-02E3ACB8E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669129"/>
              </p:ext>
            </p:extLst>
          </p:nvPr>
        </p:nvGraphicFramePr>
        <p:xfrm>
          <a:off x="182602" y="799253"/>
          <a:ext cx="8685172" cy="33221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94173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xmlns="" val="3010440640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xmlns="" val="2235266012"/>
                    </a:ext>
                  </a:extLst>
                </a:gridCol>
                <a:gridCol w="1438274"/>
              </a:tblGrid>
              <a:tr h="420288">
                <a:tc>
                  <a:txBody>
                    <a:bodyPr/>
                    <a:lstStyle/>
                    <a:p>
                      <a:pPr algn="ctr"/>
                      <a:r>
                        <a:rPr lang="ru-RU" sz="9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документа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ЦС1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5.38. Сведения из Единого государственного реестра недвижимости об отсутствии государственной регистрации договора участия в долевом строительстве в отношении объекта, на совершение сделки с которым испрашивается предварительное разрешение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  <a:endParaRPr lang="ru-RU" sz="700" b="0" baseline="0" dirty="0" smtClean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ЕГРН</a:t>
                      </a:r>
                      <a:endParaRPr kumimoji="0" lang="ru-RU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4823854"/>
                  </a:ext>
                </a:extLst>
              </a:tr>
              <a:tr h="300371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5.39. Справка, выданная бюро технической инвентаризации о состоянии здания (объекте недвижимости) на дату, близкую к дате подаче заявления с указанием процента износа жилого помещения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  <a:endParaRPr lang="ru-RU" sz="700" b="0" baseline="0" dirty="0" smtClean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5.40. Выписка из технического паспорта БТИ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  <a:endParaRPr lang="ru-RU" sz="700" b="0" baseline="0" dirty="0" smtClean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50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50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00371">
                <a:tc gridSpan="4"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5.41. Документ, подтверждающий права пользования или собственности несовершеннолетнего на жилое помещение, в котором он может проживать до передачи объекта застройщиком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50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50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ru-RU" sz="700" b="0" dirty="0" smtClean="0">
                          <a:effectLst/>
                          <a:latin typeface="Montserrat"/>
                        </a:rPr>
                        <a:t>5.41.1.</a:t>
                      </a:r>
                      <a:r>
                        <a:rPr lang="ru-RU" sz="700" b="0" baseline="0" dirty="0" smtClean="0">
                          <a:effectLst/>
                          <a:latin typeface="Montserrat"/>
                        </a:rPr>
                        <a:t> Договор найма жилого помещения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2000">
                          <a:srgbClr val="F1DCDB"/>
                        </a:gs>
                        <a:gs pos="50000">
                          <a:srgbClr val="BCE292"/>
                        </a:gs>
                        <a:gs pos="100000">
                          <a:srgbClr val="92D050"/>
                        </a:gs>
                      </a:gsLst>
                      <a:lin ang="0" scaled="0"/>
                    </a:gra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5.41.2. Выписка из Единого государственного реестра недвижимости о наличии в собственности у несовершеннолетнего или его законных представителей жилого помещения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  <a:endParaRPr lang="ru-RU" sz="700" b="0" baseline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ЕГРН</a:t>
                      </a:r>
                      <a:endParaRPr kumimoji="0" lang="ru-RU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00371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5.42. Документы подтверждающие необходимость оплаты дорогостоящего лечения или других значительных расходов в интересах несовершеннолетнего 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 smtClean="0">
                          <a:latin typeface="Montserrat"/>
                        </a:rPr>
                        <a:t>Бумажный документ</a:t>
                      </a:r>
                      <a:endParaRPr lang="ru-RU" sz="700" b="0" baseline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Эл. документ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</a:tr>
              <a:tr h="341545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Montserrat" panose="00000500000000000000" pitchFamily="2" charset="-52"/>
                        </a:rPr>
                        <a:t>Итого </a:t>
                      </a:r>
                      <a:endParaRPr lang="ru-RU" sz="8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 smtClean="0">
                          <a:latin typeface="Montserrat" panose="00000500000000000000" pitchFamily="2" charset="-52"/>
                        </a:rPr>
                        <a:t>4 - 13 </a:t>
                      </a:r>
                      <a:r>
                        <a:rPr lang="ru-RU" sz="800" b="0" baseline="0" dirty="0" smtClean="0">
                          <a:latin typeface="Montserrat" panose="00000500000000000000" pitchFamily="2" charset="-52"/>
                        </a:rPr>
                        <a:t>документов</a:t>
                      </a:r>
                      <a:endParaRPr lang="ru-RU" sz="8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baseline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2- 7 документов</a:t>
                      </a:r>
                      <a:endParaRPr lang="ru-RU" sz="800" b="1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2-4 </a:t>
                      </a: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документов</a:t>
                      </a:r>
                      <a:endParaRPr lang="ru-RU" sz="800" b="1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965AE8A-05B8-4D16-A208-5D75FA32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86" y="132484"/>
            <a:ext cx="6401387" cy="268359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5. </a:t>
            </a:r>
            <a:r>
              <a:rPr lang="ru-RU" dirty="0">
                <a:solidFill>
                  <a:schemeClr val="tx1"/>
                </a:solidFill>
              </a:rPr>
              <a:t>Оптимизация перечня документов от заявителя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397244"/>
            <a:ext cx="855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4194" y="4232210"/>
            <a:ext cx="687336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доработки функциональности РПГУ в части обеспечения возможности подготовки и направления согласий иных пользователей в ЛК ЕПГУ заявителя</a:t>
            </a:r>
          </a:p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2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При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условии реализации технической функциональности ЕИС Нотариата в части создания нового вида сведений о нотариально удостоверенных документах, передаваемых в рамках межведомственного 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взаимодействия</a:t>
            </a:r>
          </a:p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3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За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исключением объектов, право на которые не зарегистрировано в 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ЕГРН</a:t>
            </a:r>
          </a:p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4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Сохраняется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необходимость представления документа лицами, проживающими в закрытых административно-территориальных образованиях.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9DA0D0E-E846-4B84-85E4-1677E2DFB88F}"/>
              </a:ext>
            </a:extLst>
          </p:cNvPr>
          <p:cNvSpPr txBox="1"/>
          <p:nvPr/>
        </p:nvSpPr>
        <p:spPr>
          <a:xfrm>
            <a:off x="182602" y="4348802"/>
            <a:ext cx="15815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pPr marL="179388"/>
            <a:r>
              <a:rPr lang="ru-RU" sz="700" dirty="0" smtClean="0">
                <a:latin typeface="Montserrat" panose="00000500000000000000" pitchFamily="2" charset="-52"/>
              </a:rPr>
              <a:t>Отсутствует</a:t>
            </a:r>
            <a:endParaRPr lang="ru-RU" sz="700" dirty="0">
              <a:latin typeface="Montserrat" panose="00000500000000000000" pitchFamily="2" charset="-52"/>
            </a:endParaRPr>
          </a:p>
          <a:p>
            <a:pPr marL="179388"/>
            <a:r>
              <a:rPr lang="ru-RU" sz="700" dirty="0" err="1">
                <a:latin typeface="Montserrat" panose="00000500000000000000" pitchFamily="2" charset="-52"/>
              </a:rPr>
              <a:t>Межвед</a:t>
            </a:r>
            <a:r>
              <a:rPr lang="ru-RU" sz="700" dirty="0">
                <a:latin typeface="Montserrat" panose="00000500000000000000" pitchFamily="2" charset="-52"/>
              </a:rPr>
              <a:t>, </a:t>
            </a:r>
            <a:r>
              <a:rPr lang="ru-RU" sz="700" dirty="0" err="1">
                <a:latin typeface="Montserrat" panose="00000500000000000000" pitchFamily="2" charset="-52"/>
              </a:rPr>
              <a:t>эл.вид</a:t>
            </a:r>
            <a:endParaRPr lang="ru-RU" sz="700" dirty="0"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4E00387-0CB5-4F20-B060-59EA89BD4B8E}"/>
              </a:ext>
            </a:extLst>
          </p:cNvPr>
          <p:cNvSpPr/>
          <p:nvPr/>
        </p:nvSpPr>
        <p:spPr>
          <a:xfrm>
            <a:off x="227016" y="4521862"/>
            <a:ext cx="177659" cy="84766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163BB63-23D1-411F-9A4D-972C2FB8B57E}"/>
              </a:ext>
            </a:extLst>
          </p:cNvPr>
          <p:cNvSpPr/>
          <p:nvPr/>
        </p:nvSpPr>
        <p:spPr>
          <a:xfrm>
            <a:off x="227016" y="4659170"/>
            <a:ext cx="177659" cy="101443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4775" y="4348802"/>
            <a:ext cx="1571625" cy="499423"/>
          </a:xfrm>
          <a:prstGeom prst="round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505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C6CA579-5EB3-4ED7-A14D-C0A74995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15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5430002-EB66-4284-9EBB-A5AE3B77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81" y="126496"/>
            <a:ext cx="7737619" cy="5487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.Перечень требуемых витрин данных и межведомственных обменов 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7A18328D-97C4-4BE0-92D7-27A5823681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062677"/>
              </p:ext>
            </p:extLst>
          </p:nvPr>
        </p:nvGraphicFramePr>
        <p:xfrm>
          <a:off x="214668" y="740960"/>
          <a:ext cx="8530870" cy="3139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78120">
                  <a:extLst>
                    <a:ext uri="{9D8B030D-6E8A-4147-A177-3AD203B41FA5}">
                      <a16:colId xmlns="" xmlns:a16="http://schemas.microsoft.com/office/drawing/2014/main" val="2582259762"/>
                    </a:ext>
                  </a:extLst>
                </a:gridCol>
                <a:gridCol w="2683225">
                  <a:extLst>
                    <a:ext uri="{9D8B030D-6E8A-4147-A177-3AD203B41FA5}">
                      <a16:colId xmlns="" xmlns:a16="http://schemas.microsoft.com/office/drawing/2014/main" val="3010440640"/>
                    </a:ext>
                  </a:extLst>
                </a:gridCol>
                <a:gridCol w="1164550">
                  <a:extLst>
                    <a:ext uri="{9D8B030D-6E8A-4147-A177-3AD203B41FA5}">
                      <a16:colId xmlns="" xmlns:a16="http://schemas.microsoft.com/office/drawing/2014/main" val="3070115845"/>
                    </a:ext>
                  </a:extLst>
                </a:gridCol>
                <a:gridCol w="888711">
                  <a:extLst>
                    <a:ext uri="{9D8B030D-6E8A-4147-A177-3AD203B41FA5}">
                      <a16:colId xmlns="" xmlns:a16="http://schemas.microsoft.com/office/drawing/2014/main" val="1653148280"/>
                    </a:ext>
                  </a:extLst>
                </a:gridCol>
                <a:gridCol w="863776">
                  <a:extLst>
                    <a:ext uri="{9D8B030D-6E8A-4147-A177-3AD203B41FA5}">
                      <a16:colId xmlns="" xmlns:a16="http://schemas.microsoft.com/office/drawing/2014/main" val="2139100727"/>
                    </a:ext>
                  </a:extLst>
                </a:gridCol>
                <a:gridCol w="876244">
                  <a:extLst>
                    <a:ext uri="{9D8B030D-6E8A-4147-A177-3AD203B41FA5}">
                      <a16:colId xmlns="" xmlns:a16="http://schemas.microsoft.com/office/drawing/2014/main" val="2623007552"/>
                    </a:ext>
                  </a:extLst>
                </a:gridCol>
                <a:gridCol w="876244">
                  <a:extLst>
                    <a:ext uri="{9D8B030D-6E8A-4147-A177-3AD203B41FA5}">
                      <a16:colId xmlns="" xmlns:a16="http://schemas.microsoft.com/office/drawing/2014/main" val="4228880524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Поставщик сведений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Наименование вида сведений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ТС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71171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0818640"/>
                  </a:ext>
                </a:extLst>
              </a:tr>
              <a:tr h="634315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6.1. Росреестр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Сведения из Единого государственного реестра недвижимости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Вид объекта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Кадастровый номер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Адрес объекта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Площадь объекта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Назначение объекта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Правообладатель (правообладатели)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Вид, номер и время государственной регистрации права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Ограничение прав и обременение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Реализовано на бумажном носителе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ЕГРН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1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ЕГРН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1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0226263"/>
                  </a:ext>
                </a:extLst>
              </a:tr>
              <a:tr h="634315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6.2. МВД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Выписка о транспортном средстве по его реквизитам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Идентификационный номер (</a:t>
                      </a:r>
                      <a:r>
                        <a:rPr lang="en-US" sz="700" baseline="0" dirty="0">
                          <a:latin typeface="Montserrat" panose="00000500000000000000" pitchFamily="2" charset="-52"/>
                        </a:rPr>
                        <a:t>VIN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Регистрационный номер транспортного средства</a:t>
                      </a:r>
                    </a:p>
                    <a:p>
                      <a:pPr marL="171450" marR="0" lvl="0" indent="-17145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наименование сведения, входящего в вид сведений</a:t>
                      </a:r>
                    </a:p>
                    <a:p>
                      <a:pPr marL="171450" marR="0" lvl="0" indent="-17145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Паспорт транспортного средства</a:t>
                      </a:r>
                    </a:p>
                    <a:p>
                      <a:pPr marL="171450" marR="0" lvl="0" indent="-17145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Свидетельство о регистрации транспортного средства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ФИС ГИБДД-М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2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ФИС ГИБДД-М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2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482385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E9C1958-479E-4646-82F3-0E63B356BEAA}"/>
              </a:ext>
            </a:extLst>
          </p:cNvPr>
          <p:cNvSpPr txBox="1"/>
          <p:nvPr/>
        </p:nvSpPr>
        <p:spPr>
          <a:xfrm>
            <a:off x="164905" y="4383134"/>
            <a:ext cx="1923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endParaRPr lang="ru-RU" sz="900" dirty="0">
              <a:solidFill>
                <a:prstClr val="black"/>
              </a:solidFill>
              <a:latin typeface="Montserrat SemiBold" panose="020B0604020202020204" pitchFamily="2" charset="-52"/>
            </a:endParaRPr>
          </a:p>
          <a:p>
            <a:pPr marL="179388"/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Отсутствует</a:t>
            </a:r>
          </a:p>
          <a:p>
            <a:pPr marL="179388"/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Межвед</a:t>
            </a:r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эл.вид</a:t>
            </a:r>
            <a:endParaRPr lang="ru-RU" sz="9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236173C-1C72-4CCF-8234-A0A5F62910EF}"/>
              </a:ext>
            </a:extLst>
          </p:cNvPr>
          <p:cNvSpPr/>
          <p:nvPr/>
        </p:nvSpPr>
        <p:spPr>
          <a:xfrm>
            <a:off x="262224" y="4872614"/>
            <a:ext cx="113016" cy="119410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F2A4FE0-4E00-4284-AB06-F2FC85E2B248}"/>
              </a:ext>
            </a:extLst>
          </p:cNvPr>
          <p:cNvSpPr/>
          <p:nvPr/>
        </p:nvSpPr>
        <p:spPr>
          <a:xfrm>
            <a:off x="262224" y="4728673"/>
            <a:ext cx="113016" cy="119410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91FB2E2A-9E6F-4090-8F1F-91655C395D61}"/>
              </a:ext>
            </a:extLst>
          </p:cNvPr>
          <p:cNvSpPr/>
          <p:nvPr/>
        </p:nvSpPr>
        <p:spPr>
          <a:xfrm>
            <a:off x="132600" y="4389388"/>
            <a:ext cx="1932470" cy="710418"/>
          </a:xfrm>
          <a:prstGeom prst="roundRect">
            <a:avLst/>
          </a:prstGeom>
          <a:noFill/>
          <a:ln>
            <a:solidFill>
              <a:srgbClr val="0077C8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69F2F0F-21F1-068C-64FA-0826D0561EA6}"/>
              </a:ext>
            </a:extLst>
          </p:cNvPr>
          <p:cNvSpPr txBox="1"/>
          <p:nvPr/>
        </p:nvSpPr>
        <p:spPr>
          <a:xfrm>
            <a:off x="2162389" y="4429126"/>
            <a:ext cx="645171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подключения к уже имеющемуся виду сведений, размещенному на СМЭВ 4 –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2"/>
              </a:rPr>
              <a:t>https://lkuv.gosuslugi.ru/paip-portal/#/inquiries/b9a7c41f-194e-423d-9e31-dc4940989c81/versions/a09bac19-d81a-4901-b8e5-a0f3d99318b0?area=PROD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 </a:t>
            </a:r>
          </a:p>
          <a:p>
            <a:pPr algn="just"/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2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подключения к уже имеющемуся виду сведений, реализованному на СМЭВ 3 –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3"/>
              </a:rPr>
              <a:t>https://lkuv.gosuslugi.ru/paip-portal/#/inquiries/card/6378a5ef-ff80-11eb-ba23-33408f10c8dc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14668" y="343649"/>
            <a:ext cx="8738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86863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C6CA579-5EB3-4ED7-A14D-C0A74995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16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5430002-EB66-4284-9EBB-A5AE3B77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81" y="126496"/>
            <a:ext cx="8004019" cy="5487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. Перечень требуемых витрин данных и межведомственных обменов 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7A18328D-97C4-4BE0-92D7-27A5823681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993860"/>
              </p:ext>
            </p:extLst>
          </p:nvPr>
        </p:nvGraphicFramePr>
        <p:xfrm>
          <a:off x="164905" y="701796"/>
          <a:ext cx="8580632" cy="3352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70083">
                  <a:extLst>
                    <a:ext uri="{9D8B030D-6E8A-4147-A177-3AD203B41FA5}">
                      <a16:colId xmlns="" xmlns:a16="http://schemas.microsoft.com/office/drawing/2014/main" val="2582259762"/>
                    </a:ext>
                  </a:extLst>
                </a:gridCol>
                <a:gridCol w="2664921">
                  <a:extLst>
                    <a:ext uri="{9D8B030D-6E8A-4147-A177-3AD203B41FA5}">
                      <a16:colId xmlns="" xmlns:a16="http://schemas.microsoft.com/office/drawing/2014/main" val="3010440640"/>
                    </a:ext>
                  </a:extLst>
                </a:gridCol>
                <a:gridCol w="1264564">
                  <a:extLst>
                    <a:ext uri="{9D8B030D-6E8A-4147-A177-3AD203B41FA5}">
                      <a16:colId xmlns="" xmlns:a16="http://schemas.microsoft.com/office/drawing/2014/main" val="3070115845"/>
                    </a:ext>
                  </a:extLst>
                </a:gridCol>
                <a:gridCol w="882649">
                  <a:extLst>
                    <a:ext uri="{9D8B030D-6E8A-4147-A177-3AD203B41FA5}">
                      <a16:colId xmlns="" xmlns:a16="http://schemas.microsoft.com/office/drawing/2014/main" val="1653148280"/>
                    </a:ext>
                  </a:extLst>
                </a:gridCol>
                <a:gridCol w="857883">
                  <a:extLst>
                    <a:ext uri="{9D8B030D-6E8A-4147-A177-3AD203B41FA5}">
                      <a16:colId xmlns="" xmlns:a16="http://schemas.microsoft.com/office/drawing/2014/main" val="2139100727"/>
                    </a:ext>
                  </a:extLst>
                </a:gridCol>
                <a:gridCol w="870266">
                  <a:extLst>
                    <a:ext uri="{9D8B030D-6E8A-4147-A177-3AD203B41FA5}">
                      <a16:colId xmlns="" xmlns:a16="http://schemas.microsoft.com/office/drawing/2014/main" val="2623007552"/>
                    </a:ext>
                  </a:extLst>
                </a:gridCol>
                <a:gridCol w="870266">
                  <a:extLst>
                    <a:ext uri="{9D8B030D-6E8A-4147-A177-3AD203B41FA5}">
                      <a16:colId xmlns="" xmlns:a16="http://schemas.microsoft.com/office/drawing/2014/main" val="4228880524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Поставщик сведений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Наименование вида сведений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ТС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71171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0818640"/>
                  </a:ext>
                </a:extLst>
              </a:tr>
              <a:tr h="628438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6.3. ФНС России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Предоставление из ЕГР ЗАГС по запросу сведений о рождении 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записи акта о рождении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Дата составления записи акта о рождении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и дата версии записи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Полное наименование органа ЗАГС, которым произведена государственная регистрация акта гражданского состояния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Серия, номер и дата выдачи свидетельства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Сведения о родившемся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Сведения о матери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Сведения об отце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Сведения о гражданстве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 ЗАГС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1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 ЗАГС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3 кв.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2023 г.</a:t>
                      </a:r>
                      <a:r>
                        <a:rPr kumimoji="0" lang="ru-RU" sz="7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0226263"/>
                  </a:ext>
                </a:extLst>
              </a:tr>
              <a:tr h="628438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6.4. ФНС России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Предоставление из ЕГР ЗАГС по запросу сведений о смерти 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записи акта о смерти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Дата составления записи акта о смерти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и дата версии записи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Полное наименование органа ЗАГС, которым произведена государственная регистрация акта гражданского состояния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Серия, номер и дата выдачи свидетельства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Сведения об умершем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 ЗАГС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2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 ЗАГС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3 кв.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2023 г.</a:t>
                      </a:r>
                      <a:r>
                        <a:rPr kumimoji="0" lang="ru-RU" sz="7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29271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E9C1958-479E-4646-82F3-0E63B356BEAA}"/>
              </a:ext>
            </a:extLst>
          </p:cNvPr>
          <p:cNvSpPr txBox="1"/>
          <p:nvPr/>
        </p:nvSpPr>
        <p:spPr>
          <a:xfrm>
            <a:off x="286770" y="4200322"/>
            <a:ext cx="1923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endParaRPr lang="ru-RU" sz="900" dirty="0">
              <a:solidFill>
                <a:prstClr val="black"/>
              </a:solidFill>
              <a:latin typeface="Montserrat SemiBold" panose="020B0604020202020204" pitchFamily="2" charset="-52"/>
            </a:endParaRPr>
          </a:p>
          <a:p>
            <a:pPr marL="179388"/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Отсутствует</a:t>
            </a:r>
          </a:p>
          <a:p>
            <a:pPr marL="179388"/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Межвед</a:t>
            </a:r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эл.вид</a:t>
            </a:r>
            <a:endParaRPr lang="ru-RU" sz="9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236173C-1C72-4CCF-8234-A0A5F62910EF}"/>
              </a:ext>
            </a:extLst>
          </p:cNvPr>
          <p:cNvSpPr/>
          <p:nvPr/>
        </p:nvSpPr>
        <p:spPr>
          <a:xfrm>
            <a:off x="375240" y="4673302"/>
            <a:ext cx="113016" cy="119410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F2A4FE0-4E00-4284-AB06-F2FC85E2B248}"/>
              </a:ext>
            </a:extLst>
          </p:cNvPr>
          <p:cNvSpPr/>
          <p:nvPr/>
        </p:nvSpPr>
        <p:spPr>
          <a:xfrm>
            <a:off x="375240" y="4529361"/>
            <a:ext cx="113016" cy="119410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91FB2E2A-9E6F-4090-8F1F-91655C395D61}"/>
              </a:ext>
            </a:extLst>
          </p:cNvPr>
          <p:cNvSpPr/>
          <p:nvPr/>
        </p:nvSpPr>
        <p:spPr>
          <a:xfrm>
            <a:off x="277921" y="4166960"/>
            <a:ext cx="1932470" cy="710418"/>
          </a:xfrm>
          <a:prstGeom prst="roundRect">
            <a:avLst/>
          </a:prstGeom>
          <a:noFill/>
          <a:ln>
            <a:solidFill>
              <a:srgbClr val="0077C8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31BD6DD-2262-5422-02AC-BCE06B8A6E92}"/>
              </a:ext>
            </a:extLst>
          </p:cNvPr>
          <p:cNvSpPr txBox="1"/>
          <p:nvPr/>
        </p:nvSpPr>
        <p:spPr>
          <a:xfrm>
            <a:off x="2463329" y="4214611"/>
            <a:ext cx="529135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подключения к уже имеющемуся виду сведений, размещенному на СМЭВ 3 -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2"/>
              </a:rPr>
              <a:t>https://lkuv.gosuslugi.ru/paip-portal/#/inquiries/card/637a059f-ff80-11eb-ba23-33408f10c8dc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</a:rPr>
              <a:t> </a:t>
            </a:r>
            <a:endParaRPr lang="ru-RU" sz="700" dirty="0">
              <a:solidFill>
                <a:prstClr val="black"/>
              </a:solidFill>
              <a:latin typeface="Montserrat" panose="00000500000000000000" pitchFamily="2" charset="-52"/>
            </a:endParaRPr>
          </a:p>
          <a:p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2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подключения к уже имеющемуся виду сведений, размещенному на СМЭВ 3 -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3"/>
              </a:rPr>
              <a:t>https://lkuv.gosuslugi.ru/paip-portal/#/inquiries/card/637a0579-ff80-11eb-ba23-33408f10c8dc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 </a:t>
            </a:r>
          </a:p>
          <a:p>
            <a:endParaRPr lang="ru-RU" sz="7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164905" y="296331"/>
            <a:ext cx="88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3162420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C6CA579-5EB3-4ED7-A14D-C0A74995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17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5430002-EB66-4284-9EBB-A5AE3B77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81" y="126496"/>
            <a:ext cx="8004019" cy="5487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. Перечень требуемых витрин данных и межведомственных обменов 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7A18328D-97C4-4BE0-92D7-27A5823681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9918937"/>
              </p:ext>
            </p:extLst>
          </p:nvPr>
        </p:nvGraphicFramePr>
        <p:xfrm>
          <a:off x="214669" y="719489"/>
          <a:ext cx="8530870" cy="3566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63298">
                  <a:extLst>
                    <a:ext uri="{9D8B030D-6E8A-4147-A177-3AD203B41FA5}">
                      <a16:colId xmlns="" xmlns:a16="http://schemas.microsoft.com/office/drawing/2014/main" val="2582259762"/>
                    </a:ext>
                  </a:extLst>
                </a:gridCol>
                <a:gridCol w="2649466">
                  <a:extLst>
                    <a:ext uri="{9D8B030D-6E8A-4147-A177-3AD203B41FA5}">
                      <a16:colId xmlns="" xmlns:a16="http://schemas.microsoft.com/office/drawing/2014/main" val="3010440640"/>
                    </a:ext>
                  </a:extLst>
                </a:gridCol>
                <a:gridCol w="1257230">
                  <a:extLst>
                    <a:ext uri="{9D8B030D-6E8A-4147-A177-3AD203B41FA5}">
                      <a16:colId xmlns="" xmlns:a16="http://schemas.microsoft.com/office/drawing/2014/main" val="3070115845"/>
                    </a:ext>
                  </a:extLst>
                </a:gridCol>
                <a:gridCol w="877530">
                  <a:extLst>
                    <a:ext uri="{9D8B030D-6E8A-4147-A177-3AD203B41FA5}">
                      <a16:colId xmlns="" xmlns:a16="http://schemas.microsoft.com/office/drawing/2014/main" val="1653148280"/>
                    </a:ext>
                  </a:extLst>
                </a:gridCol>
                <a:gridCol w="852908">
                  <a:extLst>
                    <a:ext uri="{9D8B030D-6E8A-4147-A177-3AD203B41FA5}">
                      <a16:colId xmlns="" xmlns:a16="http://schemas.microsoft.com/office/drawing/2014/main" val="2139100727"/>
                    </a:ext>
                  </a:extLst>
                </a:gridCol>
                <a:gridCol w="865219">
                  <a:extLst>
                    <a:ext uri="{9D8B030D-6E8A-4147-A177-3AD203B41FA5}">
                      <a16:colId xmlns="" xmlns:a16="http://schemas.microsoft.com/office/drawing/2014/main" val="2623007552"/>
                    </a:ext>
                  </a:extLst>
                </a:gridCol>
                <a:gridCol w="865219">
                  <a:extLst>
                    <a:ext uri="{9D8B030D-6E8A-4147-A177-3AD203B41FA5}">
                      <a16:colId xmlns="" xmlns:a16="http://schemas.microsoft.com/office/drawing/2014/main" val="4228880524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Поставщик сведений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Наименование вида сведений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ТС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71171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0818640"/>
                  </a:ext>
                </a:extLst>
              </a:tr>
              <a:tr h="628438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6.5. ФНС России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Предоставление из ЕГР ЗАГС по запросу сведений о перемене имени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записи акта о перемене имени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Дата составления записи акта о перемени имени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и дата версии записи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Полное наименование органа ЗАГС, которым произведена государственная регистрация акта гражданского состояния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Серия, номер и дата выдачи свидетельства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Сведения об изменившем имя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 ЗАГС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1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 ЗАГС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3 кв.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2023 г.</a:t>
                      </a:r>
                      <a:r>
                        <a:rPr kumimoji="0" lang="ru-RU" sz="7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0226263"/>
                  </a:ext>
                </a:extLst>
              </a:tr>
              <a:tr h="628438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6.6. ФНС России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Передача сведений из ЕГР ЗАГС в органы исполнительной власти о государственной регистрации заключения/расторжения брака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записи акта о заключении (расторжении) брака</a:t>
                      </a:r>
                    </a:p>
                    <a:p>
                      <a:pPr marL="171450" marR="0" lvl="0" indent="-17145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Дата составления записи акта о перемени имени о заключении (расторжении) брака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и дата версии записи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Полное наименование органа ЗАГС, которым произведена государственная регистрация акта гражданского состояния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Серия, номер и дата выдачи свидетельства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Сведения лицах, заключивших (расторгнувших) брак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 ЗАГС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2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ЕГР ЗАГС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3 кв.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2023 г.</a:t>
                      </a:r>
                      <a:r>
                        <a:rPr kumimoji="0" lang="ru-RU" sz="7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839488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E9C1958-479E-4646-82F3-0E63B356BEAA}"/>
              </a:ext>
            </a:extLst>
          </p:cNvPr>
          <p:cNvSpPr txBox="1"/>
          <p:nvPr/>
        </p:nvSpPr>
        <p:spPr>
          <a:xfrm>
            <a:off x="286770" y="4319011"/>
            <a:ext cx="1923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endParaRPr lang="ru-RU" sz="900" dirty="0">
              <a:solidFill>
                <a:prstClr val="black"/>
              </a:solidFill>
              <a:latin typeface="Montserrat SemiBold" panose="020B0604020202020204" pitchFamily="2" charset="-52"/>
            </a:endParaRPr>
          </a:p>
          <a:p>
            <a:pPr marL="179388"/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Отсутствует</a:t>
            </a:r>
          </a:p>
          <a:p>
            <a:pPr marL="179388"/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Межвед</a:t>
            </a:r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эл.вид</a:t>
            </a:r>
            <a:endParaRPr lang="ru-RU" sz="9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236173C-1C72-4CCF-8234-A0A5F62910EF}"/>
              </a:ext>
            </a:extLst>
          </p:cNvPr>
          <p:cNvSpPr/>
          <p:nvPr/>
        </p:nvSpPr>
        <p:spPr>
          <a:xfrm>
            <a:off x="375240" y="4791991"/>
            <a:ext cx="113016" cy="119410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F2A4FE0-4E00-4284-AB06-F2FC85E2B248}"/>
              </a:ext>
            </a:extLst>
          </p:cNvPr>
          <p:cNvSpPr/>
          <p:nvPr/>
        </p:nvSpPr>
        <p:spPr>
          <a:xfrm>
            <a:off x="375240" y="4648050"/>
            <a:ext cx="113016" cy="119410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91FB2E2A-9E6F-4090-8F1F-91655C395D61}"/>
              </a:ext>
            </a:extLst>
          </p:cNvPr>
          <p:cNvSpPr/>
          <p:nvPr/>
        </p:nvSpPr>
        <p:spPr>
          <a:xfrm>
            <a:off x="277921" y="4285649"/>
            <a:ext cx="1932470" cy="710418"/>
          </a:xfrm>
          <a:prstGeom prst="roundRect">
            <a:avLst/>
          </a:prstGeom>
          <a:noFill/>
          <a:ln>
            <a:solidFill>
              <a:srgbClr val="0077C8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31BD6DD-2262-5422-02AC-BCE06B8A6E92}"/>
              </a:ext>
            </a:extLst>
          </p:cNvPr>
          <p:cNvSpPr txBox="1"/>
          <p:nvPr/>
        </p:nvSpPr>
        <p:spPr>
          <a:xfrm>
            <a:off x="2463328" y="4333300"/>
            <a:ext cx="58661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подключения к уже имеющемуся виду сведений, размещенному на СМЭВ 3 -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2"/>
              </a:rPr>
              <a:t>https://lkuv.gosuslugi.ru/paip-portal/#/inquiries/637a0597-ff80-11eb-ba23-33408f10c8dc/versions/bfaadd9d-f64b-4bb7-8889-191b2f93d0e6?area=PROD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 </a:t>
            </a:r>
          </a:p>
          <a:p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2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подключения к уже имеющемуся виду сведений, размещенному на СМЭВ 3 -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3"/>
              </a:rPr>
              <a:t>https://lkuv.gosuslugi.ru/paip-portal/#/inquiries/card/dd0b99f4-d9cd-11eb-87f2-6dd2d98a56b1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343649"/>
            <a:ext cx="8567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2112076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C6CA579-5EB3-4ED7-A14D-C0A74995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18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5430002-EB66-4284-9EBB-A5AE3B77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81" y="126496"/>
            <a:ext cx="7651219" cy="5487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. Перечень требуемых витрин данных и межведомственных обменов 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7A18328D-97C4-4BE0-92D7-27A5823681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4176230"/>
              </p:ext>
            </p:extLst>
          </p:nvPr>
        </p:nvGraphicFramePr>
        <p:xfrm>
          <a:off x="214668" y="703159"/>
          <a:ext cx="8530869" cy="3352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43389">
                  <a:extLst>
                    <a:ext uri="{9D8B030D-6E8A-4147-A177-3AD203B41FA5}">
                      <a16:colId xmlns="" xmlns:a16="http://schemas.microsoft.com/office/drawing/2014/main" val="2582259762"/>
                    </a:ext>
                  </a:extLst>
                </a:gridCol>
                <a:gridCol w="2604123">
                  <a:extLst>
                    <a:ext uri="{9D8B030D-6E8A-4147-A177-3AD203B41FA5}">
                      <a16:colId xmlns="" xmlns:a16="http://schemas.microsoft.com/office/drawing/2014/main" val="3010440640"/>
                    </a:ext>
                  </a:extLst>
                </a:gridCol>
                <a:gridCol w="872867">
                  <a:extLst>
                    <a:ext uri="{9D8B030D-6E8A-4147-A177-3AD203B41FA5}">
                      <a16:colId xmlns="" xmlns:a16="http://schemas.microsoft.com/office/drawing/2014/main" val="3070115845"/>
                    </a:ext>
                  </a:extLst>
                </a:gridCol>
                <a:gridCol w="1070975">
                  <a:extLst>
                    <a:ext uri="{9D8B030D-6E8A-4147-A177-3AD203B41FA5}">
                      <a16:colId xmlns="" xmlns:a16="http://schemas.microsoft.com/office/drawing/2014/main" val="1653148280"/>
                    </a:ext>
                  </a:extLst>
                </a:gridCol>
                <a:gridCol w="951978">
                  <a:extLst>
                    <a:ext uri="{9D8B030D-6E8A-4147-A177-3AD203B41FA5}">
                      <a16:colId xmlns="" xmlns:a16="http://schemas.microsoft.com/office/drawing/2014/main" val="2139100727"/>
                    </a:ext>
                  </a:extLst>
                </a:gridCol>
                <a:gridCol w="1037125">
                  <a:extLst>
                    <a:ext uri="{9D8B030D-6E8A-4147-A177-3AD203B41FA5}">
                      <a16:colId xmlns="" xmlns:a16="http://schemas.microsoft.com/office/drawing/2014/main" val="2623007552"/>
                    </a:ext>
                  </a:extLst>
                </a:gridCol>
                <a:gridCol w="850412">
                  <a:extLst>
                    <a:ext uri="{9D8B030D-6E8A-4147-A177-3AD203B41FA5}">
                      <a16:colId xmlns="" xmlns:a16="http://schemas.microsoft.com/office/drawing/2014/main" val="4228880524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Поставщик сведений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Наименование вида сведений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ТС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71171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0818640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6.7. ПФР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Информирование из ЕГИССО о лицах, сведения о которых содержатся в реестре лиц, связанных с изменением родительских прав, реестре лиц с измененной дееспособностью и реестре законных представителей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СНИЛС</a:t>
                      </a:r>
                    </a:p>
                    <a:p>
                      <a:pPr marL="171450" marR="0" lvl="0" indent="-17145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сведения о лицах, сведения о которых содержатся в реестре лиц, связанных с изменением родительских прав, реестре лиц с измененной дееспособностью и реестре законных представителей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  <a:endParaRPr lang="ru-RU" sz="700" baseline="300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Витрина ПФР «Реестр законных представителей»</a:t>
                      </a:r>
                      <a:r>
                        <a:rPr lang="ru-RU" sz="700" baseline="300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1</a:t>
                      </a:r>
                      <a:r>
                        <a:rPr lang="ru-RU" sz="700" baseline="0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 </a:t>
                      </a:r>
                    </a:p>
                    <a:p>
                      <a:pPr marL="0" marR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pPr marL="0" marR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СМЭВ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2 кв.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Витрина 1 ПФР «Реестр законных представителей»</a:t>
                      </a:r>
                      <a:r>
                        <a:rPr lang="ru-RU" sz="700" baseline="300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1</a:t>
                      </a:r>
                      <a:endParaRPr lang="ru-RU" sz="7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СМЭВ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2 кв. 2023 г.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0226263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6.8.</a:t>
                      </a:r>
                    </a:p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Федеральная нотариальная палата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Веб-сервис ФНП подтверждения нотариального удостоверенного документа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Реестровый номер документа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Дата удостоверения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ФИО лица, выразившего волеизъявление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Паспортные данные лица, выразившего волеизъявление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 ФИО лица, в отношении которого выражено волеизъявление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Срок действия документа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Объем осуществляемых в рамках документа прав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ЕИС Нотариата</a:t>
                      </a:r>
                    </a:p>
                    <a:p>
                      <a:pPr algn="ctr"/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2 кв. 2024 г.</a:t>
                      </a:r>
                      <a:r>
                        <a:rPr lang="ru-RU" sz="700" b="0" baseline="30000" dirty="0">
                          <a:latin typeface="Montserrat" panose="00000500000000000000" pitchFamily="2" charset="-52"/>
                        </a:rPr>
                        <a:t>2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716366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E9C1958-479E-4646-82F3-0E63B356BEAA}"/>
              </a:ext>
            </a:extLst>
          </p:cNvPr>
          <p:cNvSpPr txBox="1"/>
          <p:nvPr/>
        </p:nvSpPr>
        <p:spPr>
          <a:xfrm>
            <a:off x="182602" y="4417582"/>
            <a:ext cx="1923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endParaRPr lang="ru-RU" sz="900" dirty="0">
              <a:solidFill>
                <a:prstClr val="black"/>
              </a:solidFill>
              <a:latin typeface="Montserrat SemiBold" panose="020B0604020202020204" pitchFamily="2" charset="-52"/>
            </a:endParaRPr>
          </a:p>
          <a:p>
            <a:pPr marL="179388"/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Отсутствует</a:t>
            </a:r>
          </a:p>
          <a:p>
            <a:pPr marL="179388"/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Межвед</a:t>
            </a:r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эл.вид</a:t>
            </a:r>
            <a:endParaRPr lang="ru-RU" sz="9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236173C-1C72-4CCF-8234-A0A5F62910EF}"/>
              </a:ext>
            </a:extLst>
          </p:cNvPr>
          <p:cNvSpPr/>
          <p:nvPr/>
        </p:nvSpPr>
        <p:spPr>
          <a:xfrm>
            <a:off x="271072" y="4890562"/>
            <a:ext cx="113016" cy="119410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F2A4FE0-4E00-4284-AB06-F2FC85E2B248}"/>
              </a:ext>
            </a:extLst>
          </p:cNvPr>
          <p:cNvSpPr/>
          <p:nvPr/>
        </p:nvSpPr>
        <p:spPr>
          <a:xfrm>
            <a:off x="271072" y="4746621"/>
            <a:ext cx="113016" cy="119410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91FB2E2A-9E6F-4090-8F1F-91655C395D61}"/>
              </a:ext>
            </a:extLst>
          </p:cNvPr>
          <p:cNvSpPr/>
          <p:nvPr/>
        </p:nvSpPr>
        <p:spPr>
          <a:xfrm>
            <a:off x="173753" y="4384220"/>
            <a:ext cx="1932470" cy="710418"/>
          </a:xfrm>
          <a:prstGeom prst="roundRect">
            <a:avLst/>
          </a:prstGeom>
          <a:noFill/>
          <a:ln>
            <a:solidFill>
              <a:srgbClr val="0077C8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3713272-A677-D1FD-6677-DBF7FC9F6E2C}"/>
              </a:ext>
            </a:extLst>
          </p:cNvPr>
          <p:cNvSpPr txBox="1"/>
          <p:nvPr/>
        </p:nvSpPr>
        <p:spPr>
          <a:xfrm>
            <a:off x="2295859" y="4104054"/>
            <a:ext cx="6506598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подключения к уже имеющемуся виду сведений, размещенному на СМЭВ 3 -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2"/>
              </a:rPr>
              <a:t>https://lkuv.gosuslugi.ru/paip-portal/#/inquiries/card/6374af22-ff80-11eb-ba23-33408f10c8dc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, либо при подключении к создаваемым витринам данных, предусмотренных Планом-графиком создания ведомственных витрин данных (1 кв. 2023 г.).</a:t>
            </a:r>
          </a:p>
          <a:p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2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доработки имеющегося вида сведений, размещенного на СМЭВ 3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3"/>
              </a:rPr>
              <a:t>https://lkuv.gosuslugi.ru/paip-portal/#/inquiries/card/dcef85ad-d9cd-11eb-87f2-6dd2d98a56b1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,</a:t>
            </a:r>
          </a:p>
          <a:p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в части расширения его состава и подключения к нему</a:t>
            </a:r>
          </a:p>
          <a:p>
            <a:endParaRPr lang="ru-RU" sz="7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343649"/>
            <a:ext cx="860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2490153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C6CA579-5EB3-4ED7-A14D-C0A74995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19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5430002-EB66-4284-9EBB-A5AE3B77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81" y="126496"/>
            <a:ext cx="8126419" cy="5487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. Перечень требуемых витрин данных и межведомственных обменов 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7A18328D-97C4-4BE0-92D7-27A5823681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508900"/>
              </p:ext>
            </p:extLst>
          </p:nvPr>
        </p:nvGraphicFramePr>
        <p:xfrm>
          <a:off x="235217" y="777916"/>
          <a:ext cx="8571785" cy="3352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68877">
                  <a:extLst>
                    <a:ext uri="{9D8B030D-6E8A-4147-A177-3AD203B41FA5}">
                      <a16:colId xmlns="" xmlns:a16="http://schemas.microsoft.com/office/drawing/2014/main" val="2582259762"/>
                    </a:ext>
                  </a:extLst>
                </a:gridCol>
                <a:gridCol w="2662173">
                  <a:extLst>
                    <a:ext uri="{9D8B030D-6E8A-4147-A177-3AD203B41FA5}">
                      <a16:colId xmlns="" xmlns:a16="http://schemas.microsoft.com/office/drawing/2014/main" val="3010440640"/>
                    </a:ext>
                  </a:extLst>
                </a:gridCol>
                <a:gridCol w="1263260">
                  <a:extLst>
                    <a:ext uri="{9D8B030D-6E8A-4147-A177-3AD203B41FA5}">
                      <a16:colId xmlns="" xmlns:a16="http://schemas.microsoft.com/office/drawing/2014/main" val="3070115845"/>
                    </a:ext>
                  </a:extLst>
                </a:gridCol>
                <a:gridCol w="881739">
                  <a:extLst>
                    <a:ext uri="{9D8B030D-6E8A-4147-A177-3AD203B41FA5}">
                      <a16:colId xmlns="" xmlns:a16="http://schemas.microsoft.com/office/drawing/2014/main" val="1653148280"/>
                    </a:ext>
                  </a:extLst>
                </a:gridCol>
                <a:gridCol w="856998">
                  <a:extLst>
                    <a:ext uri="{9D8B030D-6E8A-4147-A177-3AD203B41FA5}">
                      <a16:colId xmlns="" xmlns:a16="http://schemas.microsoft.com/office/drawing/2014/main" val="2139100727"/>
                    </a:ext>
                  </a:extLst>
                </a:gridCol>
                <a:gridCol w="869369">
                  <a:extLst>
                    <a:ext uri="{9D8B030D-6E8A-4147-A177-3AD203B41FA5}">
                      <a16:colId xmlns="" xmlns:a16="http://schemas.microsoft.com/office/drawing/2014/main" val="2623007552"/>
                    </a:ext>
                  </a:extLst>
                </a:gridCol>
                <a:gridCol w="869369">
                  <a:extLst>
                    <a:ext uri="{9D8B030D-6E8A-4147-A177-3AD203B41FA5}">
                      <a16:colId xmlns="" xmlns:a16="http://schemas.microsoft.com/office/drawing/2014/main" val="4228880524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Поставщик сведений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Наименование вида сведений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ТС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71171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0818640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6.9.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МВД России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Регистрация по месту жительства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Личные данные лиц: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Фамилия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Имя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Отчество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Паспортные данные лиц: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Серия паспорта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паспорта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Кем выдан паспорт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Когда выдан паспорт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Подтверждение действующей регистрации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ИС МВД России</a:t>
                      </a:r>
                      <a:endParaRPr lang="ru-RU" sz="700" kern="1200" baseline="3000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1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ИС МВД России</a:t>
                      </a:r>
                      <a:endParaRPr lang="ru-RU" sz="700" kern="1200" baseline="3000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1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0226263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6.10.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МВД России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Проверка действительности паспорта гражданина РФ по серии и номеру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Личные данные лиц: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Фамилия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Имя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Отчество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Паспортные данные лиц: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Серия паспорта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Номер паспорта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Кем выдан паспорт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Когда выдан паспорт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Подтверждение действующей регистрации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Не реализовано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ИС МВД России</a:t>
                      </a:r>
                      <a:endParaRPr lang="ru-RU" sz="800" kern="1200" baseline="3000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8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800" baseline="30000" dirty="0">
                          <a:latin typeface="Montserrat" panose="00000500000000000000" pitchFamily="2" charset="-52"/>
                        </a:rPr>
                        <a:t>2</a:t>
                      </a:r>
                      <a:endParaRPr lang="ru-RU" sz="8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ИС МВД России</a:t>
                      </a:r>
                      <a:endParaRPr lang="ru-RU" sz="800" kern="1200" baseline="3000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80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СМЭВ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3 кв. </a:t>
                      </a:r>
                    </a:p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2023 г.</a:t>
                      </a:r>
                      <a:r>
                        <a:rPr lang="ru-RU" sz="800" baseline="30000" dirty="0">
                          <a:latin typeface="Montserrat" panose="00000500000000000000" pitchFamily="2" charset="-52"/>
                        </a:rPr>
                        <a:t>2</a:t>
                      </a:r>
                      <a:endParaRPr lang="ru-RU" sz="8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17525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E9C1958-479E-4646-82F3-0E63B356BEAA}"/>
              </a:ext>
            </a:extLst>
          </p:cNvPr>
          <p:cNvSpPr txBox="1"/>
          <p:nvPr/>
        </p:nvSpPr>
        <p:spPr>
          <a:xfrm>
            <a:off x="146747" y="4309821"/>
            <a:ext cx="1923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endParaRPr lang="ru-RU" sz="900" dirty="0">
              <a:solidFill>
                <a:prstClr val="black"/>
              </a:solidFill>
              <a:latin typeface="Montserrat SemiBold" panose="020B0604020202020204" pitchFamily="2" charset="-52"/>
            </a:endParaRPr>
          </a:p>
          <a:p>
            <a:pPr marL="179388"/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Отсутствует</a:t>
            </a:r>
          </a:p>
          <a:p>
            <a:pPr marL="179388"/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Межвед</a:t>
            </a:r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эл.вид</a:t>
            </a:r>
            <a:endParaRPr lang="ru-RU" sz="9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236173C-1C72-4CCF-8234-A0A5F62910EF}"/>
              </a:ext>
            </a:extLst>
          </p:cNvPr>
          <p:cNvSpPr/>
          <p:nvPr/>
        </p:nvSpPr>
        <p:spPr>
          <a:xfrm>
            <a:off x="235217" y="4782801"/>
            <a:ext cx="113016" cy="119410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F2A4FE0-4E00-4284-AB06-F2FC85E2B248}"/>
              </a:ext>
            </a:extLst>
          </p:cNvPr>
          <p:cNvSpPr/>
          <p:nvPr/>
        </p:nvSpPr>
        <p:spPr>
          <a:xfrm>
            <a:off x="235217" y="4638860"/>
            <a:ext cx="113016" cy="119410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91FB2E2A-9E6F-4090-8F1F-91655C395D61}"/>
              </a:ext>
            </a:extLst>
          </p:cNvPr>
          <p:cNvSpPr/>
          <p:nvPr/>
        </p:nvSpPr>
        <p:spPr>
          <a:xfrm>
            <a:off x="137898" y="4276459"/>
            <a:ext cx="1932470" cy="710418"/>
          </a:xfrm>
          <a:prstGeom prst="roundRect">
            <a:avLst/>
          </a:prstGeom>
          <a:noFill/>
          <a:ln>
            <a:solidFill>
              <a:srgbClr val="0077C8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01ABE0B-2A32-9D89-2B84-AAB307929498}"/>
              </a:ext>
            </a:extLst>
          </p:cNvPr>
          <p:cNvSpPr txBox="1"/>
          <p:nvPr/>
        </p:nvSpPr>
        <p:spPr>
          <a:xfrm>
            <a:off x="2229412" y="4223362"/>
            <a:ext cx="57804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подключения к уже имеющемуся виду сведений, размещенному на СМЭВ 3 -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2"/>
              </a:rPr>
              <a:t>https://lkuv.gosuslugi.ru/paip-portal/#/inquiries/card/3985c3f6-cd09-11ec-abcf-491ba1e4df2f</a:t>
            </a:r>
            <a:endParaRPr lang="ru-RU" sz="700" dirty="0">
              <a:solidFill>
                <a:prstClr val="black"/>
              </a:solidFill>
              <a:latin typeface="Montserrat" panose="00000500000000000000" pitchFamily="2" charset="-52"/>
            </a:endParaRPr>
          </a:p>
          <a:p>
            <a:endParaRPr lang="ru-RU" sz="700" dirty="0">
              <a:solidFill>
                <a:prstClr val="black"/>
              </a:solidFill>
              <a:latin typeface="Montserrat" panose="00000500000000000000" pitchFamily="2" charset="-52"/>
            </a:endParaRPr>
          </a:p>
          <a:p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2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При условии реализации технической возможности подключения к уже имеющемуся виду сведений, размещенному на СМЭВ 3 - </a:t>
            </a:r>
            <a:r>
              <a:rPr lang="en-US" sz="700" dirty="0">
                <a:solidFill>
                  <a:prstClr val="black"/>
                </a:solidFill>
                <a:latin typeface="Montserrat" panose="00000500000000000000" pitchFamily="2" charset="-52"/>
                <a:hlinkClick r:id="rId3"/>
              </a:rPr>
              <a:t>https://lkuv.gosuslugi.ru/paip-portal/#/inquiries/card/63757261-ff80-11eb-ba23-33408f10c8dc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343649"/>
            <a:ext cx="8628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53797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35EFEC7F-116F-44FD-82FE-78989FBBB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69456" y="4824057"/>
            <a:ext cx="430007" cy="273843"/>
          </a:xfrm>
        </p:spPr>
        <p:txBody>
          <a:bodyPr/>
          <a:lstStyle/>
          <a:p>
            <a:fld id="{AA83A2C4-EAEE-0541-80F0-7D439BD8E73A}" type="slidenum">
              <a:rPr lang="ru-RU" smtClean="0"/>
              <a:t>2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E528BCD-9FF6-E273-45E9-B390E2A1BC99}"/>
              </a:ext>
            </a:extLst>
          </p:cNvPr>
          <p:cNvSpPr txBox="1"/>
          <p:nvPr/>
        </p:nvSpPr>
        <p:spPr>
          <a:xfrm>
            <a:off x="400202" y="3778462"/>
            <a:ext cx="87059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b="1" i="1" dirty="0" smtClean="0">
                <a:solidFill>
                  <a:schemeClr val="accent6">
                    <a:lumMod val="50000"/>
                  </a:schemeClr>
                </a:solidFill>
              </a:rPr>
              <a:t>Гражданский кодекс Российской Федерации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800" b="1" i="1" dirty="0">
                <a:solidFill>
                  <a:srgbClr val="F79646">
                    <a:lumMod val="50000"/>
                  </a:srgbClr>
                </a:solidFill>
              </a:rPr>
              <a:t>Федеральный закон от 24.04.2008 №48-ФЗ «Об опеке и попечительстве</a:t>
            </a:r>
            <a:r>
              <a:rPr lang="ru-RU" sz="800" b="1" i="1" dirty="0" smtClean="0">
                <a:solidFill>
                  <a:srgbClr val="F79646">
                    <a:lumMod val="50000"/>
                  </a:srgbClr>
                </a:solidFill>
              </a:rPr>
              <a:t>»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800" b="1" i="1" dirty="0">
                <a:solidFill>
                  <a:srgbClr val="F79646">
                    <a:lumMod val="50000"/>
                  </a:srgbClr>
                </a:solidFill>
              </a:rPr>
              <a:t>Приказ  Департамента образования и науки Кемеровской области от 06.11.2018 №1901 «Об утверждении административного  регламента  предоставления государственной услуги  «Выдача органом опеки и попечительства предварительного разрешения на совершение сделок с имуществом несовершеннолетнего»  (далее – </a:t>
            </a:r>
            <a:r>
              <a:rPr lang="ru-RU" sz="800" b="1" i="1" dirty="0" smtClean="0">
                <a:solidFill>
                  <a:srgbClr val="F79646">
                    <a:lumMod val="50000"/>
                  </a:srgbClr>
                </a:solidFill>
              </a:rPr>
              <a:t>АР)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800" b="1" i="1" dirty="0" smtClean="0">
                <a:solidFill>
                  <a:srgbClr val="F79646">
                    <a:lumMod val="50000"/>
                  </a:srgbClr>
                </a:solidFill>
              </a:rPr>
              <a:t>Приказ Министерства образования Кузбасса от 25.11.2021 № 3334 «Об утверждении Административного регламента предоставления государственной услуги «Выдача органом опеки и попечительства предварительного разрешения на совершение сделок по отчуждению жилых помещений с участием несовершеннолетних» (далее – АР)</a:t>
            </a:r>
            <a:endParaRPr lang="ru-RU" sz="800" b="1" i="1" dirty="0">
              <a:solidFill>
                <a:srgbClr val="F79646">
                  <a:lumMod val="50000"/>
                </a:srgbClr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ru-RU" sz="800" b="1" i="1" dirty="0">
              <a:solidFill>
                <a:srgbClr val="F79646">
                  <a:lumMod val="50000"/>
                </a:srgb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68A3392-5070-FAF0-186D-EDCE2ED94926}"/>
              </a:ext>
            </a:extLst>
          </p:cNvPr>
          <p:cNvSpPr txBox="1"/>
          <p:nvPr/>
        </p:nvSpPr>
        <p:spPr>
          <a:xfrm>
            <a:off x="694949" y="530804"/>
            <a:ext cx="33547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50" b="1" dirty="0">
                <a:latin typeface="Montserrat" panose="00000500000000000000" pitchFamily="2" charset="-52"/>
              </a:rPr>
              <a:t>Результаты </a:t>
            </a:r>
            <a:r>
              <a:rPr lang="ru-RU" sz="850" b="1" dirty="0" smtClean="0">
                <a:latin typeface="Montserrat" panose="00000500000000000000" pitchFamily="2" charset="-52"/>
              </a:rPr>
              <a:t>услуги:</a:t>
            </a:r>
            <a:endParaRPr lang="ru-RU" sz="850" b="1" dirty="0">
              <a:latin typeface="Montserrat" panose="00000500000000000000" pitchFamily="2" charset="-52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850" dirty="0" smtClean="0">
                <a:latin typeface="Montserrat" panose="00000500000000000000" pitchFamily="2" charset="-52"/>
              </a:rPr>
              <a:t>Решение о выдаче предварительного разрешения на совершение сделок с имуществом несовершеннолетнего </a:t>
            </a:r>
            <a:endParaRPr lang="ru-RU" sz="850" dirty="0">
              <a:latin typeface="Montserrat" panose="00000500000000000000" pitchFamily="2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38527FF-2FC2-6135-487D-7653EDAFFAE1}"/>
              </a:ext>
            </a:extLst>
          </p:cNvPr>
          <p:cNvSpPr txBox="1"/>
          <p:nvPr/>
        </p:nvSpPr>
        <p:spPr>
          <a:xfrm>
            <a:off x="624291" y="3350182"/>
            <a:ext cx="3412184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50" b="1" dirty="0" smtClean="0">
                <a:latin typeface="Montserrat" panose="00000500000000000000" pitchFamily="2" charset="-52"/>
              </a:rPr>
              <a:t>Срок предоставления услуги: </a:t>
            </a:r>
            <a:r>
              <a:rPr lang="ru-RU" sz="850" dirty="0" smtClean="0">
                <a:latin typeface="Montserrat" panose="00000500000000000000" pitchFamily="2" charset="-52"/>
              </a:rPr>
              <a:t>15 календарных дней</a:t>
            </a:r>
            <a:endParaRPr lang="ru-RU" sz="850" dirty="0">
              <a:latin typeface="Montserrat" panose="00000500000000000000" pitchFamily="2" charset="-5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2C21BD7-49E4-076B-5850-3D9114A0B77C}"/>
              </a:ext>
            </a:extLst>
          </p:cNvPr>
          <p:cNvSpPr txBox="1"/>
          <p:nvPr/>
        </p:nvSpPr>
        <p:spPr>
          <a:xfrm>
            <a:off x="746059" y="1169298"/>
            <a:ext cx="3207801" cy="1487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50" dirty="0" smtClean="0">
                <a:latin typeface="Montserrat" panose="00000500000000000000" pitchFamily="2" charset="-52"/>
              </a:rPr>
              <a:t>Для получения услуги необходим </a:t>
            </a:r>
            <a:r>
              <a:rPr lang="ru-RU" sz="850" b="1" dirty="0" smtClean="0">
                <a:latin typeface="Montserrat" panose="00000500000000000000" pitchFamily="2" charset="-52"/>
              </a:rPr>
              <a:t>очный визит </a:t>
            </a:r>
            <a:r>
              <a:rPr lang="ru-RU" sz="850" b="1" dirty="0">
                <a:latin typeface="Montserrat" panose="00000500000000000000" pitchFamily="2" charset="-52"/>
              </a:rPr>
              <a:t>в уполномоченный орган</a:t>
            </a:r>
            <a:r>
              <a:rPr lang="ru-RU" sz="850" dirty="0">
                <a:latin typeface="Montserrat" panose="00000500000000000000" pitchFamily="2" charset="-52"/>
              </a:rPr>
              <a:t> </a:t>
            </a:r>
            <a:r>
              <a:rPr lang="ru-RU" sz="850" dirty="0" smtClean="0">
                <a:latin typeface="Montserrat" panose="00000500000000000000" pitchFamily="2" charset="-52"/>
              </a:rPr>
              <a:t>для подачи запроса и получения результата. В АР предусмотрена подача запроса почтовым отправлением, но для получения результата необходимо очное обращение в уполномоченный орган. Услуга </a:t>
            </a:r>
            <a:r>
              <a:rPr lang="ru-RU" sz="850" b="1" dirty="0" smtClean="0">
                <a:latin typeface="Montserrat" panose="00000500000000000000" pitchFamily="2" charset="-52"/>
              </a:rPr>
              <a:t>недоступна на ЕПГУ</a:t>
            </a:r>
            <a:r>
              <a:rPr lang="ru-RU" sz="850" dirty="0" smtClean="0">
                <a:latin typeface="Montserrat" panose="00000500000000000000" pitchFamily="2" charset="-52"/>
              </a:rPr>
              <a:t>, в мобильном приложении «</a:t>
            </a:r>
            <a:r>
              <a:rPr lang="ru-RU" sz="850" dirty="0" err="1" smtClean="0">
                <a:latin typeface="Montserrat" panose="00000500000000000000" pitchFamily="2" charset="-52"/>
              </a:rPr>
              <a:t>Госуслуги</a:t>
            </a:r>
            <a:r>
              <a:rPr lang="ru-RU" sz="850" dirty="0" smtClean="0">
                <a:latin typeface="Montserrat" panose="00000500000000000000" pitchFamily="2" charset="-52"/>
              </a:rPr>
              <a:t>» и на Региональном портале.</a:t>
            </a:r>
          </a:p>
          <a:p>
            <a:r>
              <a:rPr lang="ru-RU" sz="850" dirty="0" smtClean="0">
                <a:latin typeface="Montserrat" panose="00000500000000000000" pitchFamily="2" charset="-52"/>
              </a:rPr>
              <a:t>АР предусмотрено обращение </a:t>
            </a:r>
            <a:r>
              <a:rPr lang="ru-RU" sz="850" b="1" dirty="0">
                <a:latin typeface="Montserrat" panose="00000500000000000000" pitchFamily="2" charset="-52"/>
              </a:rPr>
              <a:t>через </a:t>
            </a:r>
            <a:r>
              <a:rPr lang="ru-RU" sz="850" b="1" dirty="0" smtClean="0">
                <a:latin typeface="Montserrat" panose="00000500000000000000" pitchFamily="2" charset="-52"/>
              </a:rPr>
              <a:t>МФЦ, но фактически услуга не предоставляется</a:t>
            </a:r>
            <a:r>
              <a:rPr lang="ru-RU" sz="850" dirty="0" smtClean="0">
                <a:latin typeface="Montserrat" panose="00000500000000000000" pitchFamily="2" charset="-52"/>
              </a:rPr>
              <a:t>.</a:t>
            </a:r>
            <a:endParaRPr lang="ru-RU" sz="850" dirty="0">
              <a:latin typeface="Montserrat" panose="00000500000000000000" pitchFamily="2" charset="-52"/>
            </a:endParaRPr>
          </a:p>
          <a:p>
            <a:endParaRPr lang="ru-RU" sz="850" baseline="30000" dirty="0">
              <a:latin typeface="Montserrat" panose="00000500000000000000" pitchFamily="2" charset="-52"/>
            </a:endParaRPr>
          </a:p>
        </p:txBody>
      </p:sp>
      <p:pic>
        <p:nvPicPr>
          <p:cNvPr id="14" name="Рисунок 13" descr="Суд контур">
            <a:extLst>
              <a:ext uri="{FF2B5EF4-FFF2-40B4-BE49-F238E27FC236}">
                <a16:creationId xmlns:a16="http://schemas.microsoft.com/office/drawing/2014/main" xmlns="" id="{AA9E67EA-305D-E697-F3A6-7B726533930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0506" y="1122274"/>
            <a:ext cx="615553" cy="615553"/>
          </a:xfrm>
          <a:prstGeom prst="rect">
            <a:avLst/>
          </a:prstGeom>
        </p:spPr>
      </p:pic>
      <p:pic>
        <p:nvPicPr>
          <p:cNvPr id="16" name="Рисунок 15" descr="Документ контур">
            <a:extLst>
              <a:ext uri="{FF2B5EF4-FFF2-40B4-BE49-F238E27FC236}">
                <a16:creationId xmlns:a16="http://schemas.microsoft.com/office/drawing/2014/main" xmlns="" id="{4FE7FCB0-994B-2489-2759-96454CA42D8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049728" y="449397"/>
            <a:ext cx="527591" cy="527591"/>
          </a:xfrm>
          <a:prstGeom prst="rect">
            <a:avLst/>
          </a:prstGeom>
        </p:spPr>
      </p:pic>
      <p:pic>
        <p:nvPicPr>
          <p:cNvPr id="18" name="Рисунок 17" descr="Месячный календарь контур">
            <a:extLst>
              <a:ext uri="{FF2B5EF4-FFF2-40B4-BE49-F238E27FC236}">
                <a16:creationId xmlns:a16="http://schemas.microsoft.com/office/drawing/2014/main" xmlns="" id="{E5520604-94C6-1C9A-58F6-4343B46F8A0C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4635" y="3176184"/>
            <a:ext cx="571134" cy="57113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41291FB-0F74-42A3-551D-2AB8A2B28371}"/>
              </a:ext>
            </a:extLst>
          </p:cNvPr>
          <p:cNvSpPr txBox="1"/>
          <p:nvPr/>
        </p:nvSpPr>
        <p:spPr>
          <a:xfrm>
            <a:off x="685769" y="2607872"/>
            <a:ext cx="3072065" cy="746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50" b="1" dirty="0">
                <a:latin typeface="Montserrat" panose="00000500000000000000" pitchFamily="2" charset="-52"/>
              </a:rPr>
              <a:t>До 4</a:t>
            </a:r>
            <a:r>
              <a:rPr lang="ru-RU" sz="850" b="1" dirty="0" smtClean="0">
                <a:latin typeface="Montserrat" panose="00000500000000000000" pitchFamily="2" charset="-52"/>
              </a:rPr>
              <a:t> контактов с органами власти </a:t>
            </a:r>
            <a:r>
              <a:rPr lang="ru-RU" sz="850" dirty="0" smtClean="0">
                <a:latin typeface="Montserrat" panose="00000500000000000000" pitchFamily="2" charset="-52"/>
              </a:rPr>
              <a:t>(</a:t>
            </a:r>
            <a:r>
              <a:rPr lang="ru-RU" sz="850" dirty="0">
                <a:latin typeface="Montserrat" panose="00000500000000000000" pitchFamily="2" charset="-52"/>
              </a:rPr>
              <a:t>для получения информации; подачи заявления; </a:t>
            </a:r>
            <a:r>
              <a:rPr lang="ru-RU" sz="850" dirty="0" smtClean="0">
                <a:latin typeface="Montserrat" panose="00000500000000000000" pitchFamily="2" charset="-52"/>
              </a:rPr>
              <a:t>для </a:t>
            </a:r>
            <a:r>
              <a:rPr lang="ru-RU" sz="850" dirty="0">
                <a:latin typeface="Montserrat" panose="00000500000000000000" pitchFamily="2" charset="-52"/>
              </a:rPr>
              <a:t>получения </a:t>
            </a:r>
            <a:r>
              <a:rPr lang="ru-RU" sz="850" dirty="0" smtClean="0">
                <a:latin typeface="Montserrat" panose="00000500000000000000" pitchFamily="2" charset="-52"/>
              </a:rPr>
              <a:t>результата; для предоставления документов, подтверждающих совершение сделки)</a:t>
            </a:r>
            <a:endParaRPr lang="ru-RU" sz="850" b="1" dirty="0">
              <a:latin typeface="Montserrat" panose="00000500000000000000" pitchFamily="2" charset="-52"/>
            </a:endParaRPr>
          </a:p>
        </p:txBody>
      </p:sp>
      <p:pic>
        <p:nvPicPr>
          <p:cNvPr id="22" name="Рисунок 21" descr="Выполнить контур">
            <a:extLst>
              <a:ext uri="{FF2B5EF4-FFF2-40B4-BE49-F238E27FC236}">
                <a16:creationId xmlns:a16="http://schemas.microsoft.com/office/drawing/2014/main" xmlns="" id="{0840CFC6-E271-5DCF-44F7-B829F563B53C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8690" y="2637849"/>
            <a:ext cx="555600" cy="555600"/>
          </a:xfrm>
          <a:prstGeom prst="rect">
            <a:avLst/>
          </a:prstGeom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3DFB6F6-0089-65A5-5D45-A021DF8E02CB}"/>
              </a:ext>
            </a:extLst>
          </p:cNvPr>
          <p:cNvCxnSpPr/>
          <p:nvPr/>
        </p:nvCxnSpPr>
        <p:spPr>
          <a:xfrm>
            <a:off x="493107" y="3777858"/>
            <a:ext cx="8155172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Заголовок 3">
            <a:extLst>
              <a:ext uri="{FF2B5EF4-FFF2-40B4-BE49-F238E27FC236}">
                <a16:creationId xmlns:a16="http://schemas.microsoft.com/office/drawing/2014/main" xmlns="" id="{5E97DC31-E010-74F2-9274-B9B5C42C2325}"/>
              </a:ext>
            </a:extLst>
          </p:cNvPr>
          <p:cNvSpPr txBox="1">
            <a:spLocks/>
          </p:cNvSpPr>
          <p:nvPr/>
        </p:nvSpPr>
        <p:spPr>
          <a:xfrm>
            <a:off x="601180" y="111583"/>
            <a:ext cx="6401387" cy="2683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1500" b="0" i="0" cap="none">
                <a:latin typeface="Montserrat" panose="00000500000000000000" pitchFamily="2" charset="-52"/>
                <a:ea typeface="+mj-ea"/>
                <a:cs typeface="Arial"/>
              </a:defRPr>
            </a:lvl1pPr>
          </a:lstStyle>
          <a:p>
            <a:r>
              <a:rPr lang="ru-RU" dirty="0" smtClean="0"/>
              <a:t>1.1. </a:t>
            </a:r>
            <a:r>
              <a:rPr lang="ru-RU" dirty="0"/>
              <a:t>Общее описание услуги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07FC4D5-30CF-4FD9-C982-18A4369EEC28}"/>
              </a:ext>
            </a:extLst>
          </p:cNvPr>
          <p:cNvSpPr txBox="1"/>
          <p:nvPr/>
        </p:nvSpPr>
        <p:spPr>
          <a:xfrm>
            <a:off x="4564065" y="2922912"/>
            <a:ext cx="425812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50" b="1" dirty="0" smtClean="0">
                <a:latin typeface="Montserrat"/>
              </a:rPr>
              <a:t>4 сопутствующих услуги: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850" dirty="0" smtClean="0">
                <a:latin typeface="Montserrat"/>
                <a:ea typeface="Calibri"/>
                <a:cs typeface="Times New Roman"/>
              </a:rPr>
              <a:t>выписка ЕГРН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850" dirty="0" smtClean="0">
                <a:latin typeface="Montserrat"/>
                <a:ea typeface="Calibri"/>
                <a:cs typeface="Times New Roman"/>
              </a:rPr>
              <a:t>независимая </a:t>
            </a:r>
            <a:r>
              <a:rPr lang="ru-RU" sz="850" dirty="0">
                <a:latin typeface="Montserrat"/>
                <a:ea typeface="Calibri"/>
                <a:cs typeface="Times New Roman"/>
              </a:rPr>
              <a:t>оценка стоимости отчуждаемого </a:t>
            </a:r>
            <a:r>
              <a:rPr lang="ru-RU" sz="850" dirty="0" smtClean="0">
                <a:latin typeface="Montserrat"/>
                <a:ea typeface="Calibri"/>
                <a:cs typeface="Times New Roman"/>
              </a:rPr>
              <a:t>имущества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850" dirty="0" smtClean="0">
                <a:latin typeface="Montserrat"/>
                <a:ea typeface="Calibri"/>
                <a:cs typeface="Times New Roman"/>
              </a:rPr>
              <a:t>реквизиты счета </a:t>
            </a:r>
            <a:r>
              <a:rPr lang="ru-RU" sz="850" dirty="0">
                <a:latin typeface="Montserrat"/>
                <a:ea typeface="Calibri"/>
                <a:cs typeface="Times New Roman"/>
              </a:rPr>
              <a:t>открытого на имя </a:t>
            </a:r>
            <a:r>
              <a:rPr lang="ru-RU" sz="850" dirty="0" smtClean="0">
                <a:latin typeface="Montserrat"/>
                <a:ea typeface="Calibri"/>
                <a:cs typeface="Times New Roman"/>
              </a:rPr>
              <a:t>несовершеннолетнего </a:t>
            </a:r>
            <a:r>
              <a:rPr lang="ru-RU" sz="850" dirty="0">
                <a:latin typeface="Montserrat"/>
                <a:ea typeface="Calibri"/>
                <a:cs typeface="Times New Roman"/>
              </a:rPr>
              <a:t>(</a:t>
            </a:r>
            <a:r>
              <a:rPr lang="ru-RU" sz="850" dirty="0" smtClean="0">
                <a:latin typeface="Montserrat"/>
                <a:ea typeface="Calibri"/>
                <a:cs typeface="Times New Roman"/>
              </a:rPr>
              <a:t>справка об остатке счета)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850" dirty="0" smtClean="0">
                <a:latin typeface="Montserrat"/>
                <a:ea typeface="Calibri"/>
                <a:cs typeface="Times New Roman"/>
              </a:rPr>
              <a:t>выписка из реестра акций</a:t>
            </a:r>
            <a:endParaRPr lang="ru-RU" sz="850" dirty="0">
              <a:latin typeface="Montserrat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5C007A26-1247-8011-465A-45349DC9CACE}"/>
              </a:ext>
            </a:extLst>
          </p:cNvPr>
          <p:cNvPicPr>
            <a:picLocks noChangeAspect="1"/>
          </p:cNvPicPr>
          <p:nvPr/>
        </p:nvPicPr>
        <p:blipFill>
          <a:blip r:embed="rId11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135528" y="3044321"/>
            <a:ext cx="416550" cy="416550"/>
          </a:xfrm>
          <a:prstGeom prst="rect">
            <a:avLst/>
          </a:prstGeom>
          <a:noFill/>
          <a:ln w="9525" cap="flat">
            <a:noFill/>
            <a:prstDash val="solid"/>
            <a:miter/>
          </a:ln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D3AEBB9D-E5DC-4160-BEBC-9F98D7936AA2}"/>
              </a:ext>
            </a:extLst>
          </p:cNvPr>
          <p:cNvCxnSpPr/>
          <p:nvPr/>
        </p:nvCxnSpPr>
        <p:spPr>
          <a:xfrm>
            <a:off x="465645" y="4610676"/>
            <a:ext cx="8155172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Рисунок 25">
            <a:extLst>
              <a:ext uri="{FF2B5EF4-FFF2-40B4-BE49-F238E27FC236}">
                <a16:creationId xmlns:a16="http://schemas.microsoft.com/office/drawing/2014/main" xmlns="" id="{DBE1D3B5-8AF2-486C-B1B3-133586445D19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245522" y="618458"/>
            <a:ext cx="440247" cy="440247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5BD91E14-637D-4B79-8B39-0B9B1204B000}"/>
              </a:ext>
            </a:extLst>
          </p:cNvPr>
          <p:cNvSpPr txBox="1"/>
          <p:nvPr/>
        </p:nvSpPr>
        <p:spPr>
          <a:xfrm>
            <a:off x="4564065" y="449397"/>
            <a:ext cx="4378594" cy="2577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50" b="1" dirty="0" smtClean="0">
                <a:latin typeface="Montserrat"/>
              </a:rPr>
              <a:t>5-11 документов </a:t>
            </a:r>
            <a:r>
              <a:rPr lang="ru-RU" sz="850" b="1" dirty="0">
                <a:latin typeface="Montserrat"/>
              </a:rPr>
              <a:t>от </a:t>
            </a:r>
            <a:r>
              <a:rPr lang="ru-RU" sz="850" b="1" dirty="0" smtClean="0">
                <a:latin typeface="Montserrat"/>
              </a:rPr>
              <a:t>заявителя:</a:t>
            </a:r>
          </a:p>
          <a:p>
            <a:pPr algn="just">
              <a:spcAft>
                <a:spcPts val="0"/>
              </a:spcAft>
            </a:pPr>
            <a:r>
              <a:rPr lang="ru-RU" sz="850" b="1" dirty="0" smtClean="0">
                <a:latin typeface="Montserrat"/>
              </a:rPr>
              <a:t>Общий перечень документов: паспорт;</a:t>
            </a:r>
            <a:r>
              <a:rPr lang="ru-RU" sz="850" dirty="0" smtClean="0">
                <a:latin typeface="Montserrat"/>
                <a:ea typeface="Times New Roman"/>
                <a:cs typeface="Times New Roman"/>
              </a:rPr>
              <a:t> документ </a:t>
            </a:r>
            <a:r>
              <a:rPr lang="ru-RU" sz="850" dirty="0">
                <a:latin typeface="Montserrat"/>
                <a:ea typeface="Times New Roman"/>
                <a:cs typeface="Times New Roman"/>
              </a:rPr>
              <a:t>подтверждающий полномочия законного представителя несовершеннолетнего, оставшегося без попечения родителей; </a:t>
            </a:r>
            <a:r>
              <a:rPr lang="ru-RU" sz="850" dirty="0" smtClean="0">
                <a:latin typeface="Montserrat"/>
                <a:ea typeface="Times New Roman"/>
                <a:cs typeface="Times New Roman"/>
              </a:rPr>
              <a:t>нотариально </a:t>
            </a:r>
            <a:r>
              <a:rPr lang="ru-RU" sz="850" dirty="0">
                <a:latin typeface="Montserrat"/>
                <a:ea typeface="Times New Roman"/>
                <a:cs typeface="Times New Roman"/>
              </a:rPr>
              <a:t>удостоверенное согласие от остальных опекунов (попечителей), при назначении нескольких опекунов (попечителей), если они не могут присутствовать при подаче заявления; документы, подтверждающие утрату несовершеннолетним родительского попечения; </a:t>
            </a:r>
            <a:r>
              <a:rPr lang="ru-RU" sz="850" dirty="0" smtClean="0">
                <a:latin typeface="Montserrat"/>
                <a:ea typeface="Times New Roman"/>
                <a:cs typeface="Times New Roman"/>
              </a:rPr>
              <a:t>свидетельство </a:t>
            </a:r>
            <a:r>
              <a:rPr lang="ru-RU" sz="850" dirty="0">
                <a:latin typeface="Montserrat"/>
                <a:ea typeface="Times New Roman"/>
                <a:cs typeface="Times New Roman"/>
              </a:rPr>
              <a:t>о рождении (для несовершеннолетних младше 14 лет</a:t>
            </a:r>
            <a:r>
              <a:rPr lang="ru-RU" sz="850" dirty="0" smtClean="0">
                <a:latin typeface="Montserrat"/>
                <a:ea typeface="Times New Roman"/>
                <a:cs typeface="Times New Roman"/>
              </a:rPr>
              <a:t>);  правоустанавливающие </a:t>
            </a:r>
            <a:r>
              <a:rPr lang="ru-RU" sz="850" dirty="0">
                <a:latin typeface="Montserrat"/>
                <a:ea typeface="Times New Roman"/>
                <a:cs typeface="Times New Roman"/>
              </a:rPr>
              <a:t>документы на имущество, принадлежащее </a:t>
            </a:r>
            <a:r>
              <a:rPr lang="ru-RU" sz="850" dirty="0" smtClean="0">
                <a:latin typeface="Montserrat"/>
                <a:ea typeface="Times New Roman"/>
                <a:cs typeface="Times New Roman"/>
              </a:rPr>
              <a:t>несовершеннолетнему; с</a:t>
            </a:r>
            <a:r>
              <a:rPr lang="ru-RU" sz="850" dirty="0" smtClean="0">
                <a:latin typeface="Montserrat"/>
                <a:ea typeface="Times New Roman"/>
              </a:rPr>
              <a:t>огласие </a:t>
            </a:r>
            <a:r>
              <a:rPr lang="ru-RU" sz="850" dirty="0">
                <a:latin typeface="Montserrat"/>
                <a:ea typeface="Times New Roman"/>
              </a:rPr>
              <a:t>на обработку ПД от иных лиц, не являющимися </a:t>
            </a:r>
            <a:r>
              <a:rPr lang="ru-RU" sz="850" dirty="0" smtClean="0">
                <a:latin typeface="Montserrat"/>
                <a:ea typeface="Times New Roman"/>
              </a:rPr>
              <a:t>заявителями.</a:t>
            </a:r>
          </a:p>
          <a:p>
            <a:pPr algn="just">
              <a:spcAft>
                <a:spcPts val="0"/>
              </a:spcAft>
            </a:pPr>
            <a:r>
              <a:rPr lang="ru-RU" sz="850" b="1" dirty="0" smtClean="0">
                <a:latin typeface="Montserrat"/>
              </a:rPr>
              <a:t>Документы в зависимости от вида сделки: </a:t>
            </a:r>
            <a:r>
              <a:rPr lang="ru-RU" sz="850" dirty="0">
                <a:latin typeface="Montserrat"/>
                <a:ea typeface="Times New Roman"/>
                <a:cs typeface="Times New Roman"/>
              </a:rPr>
              <a:t>Проект договора найма жилого </a:t>
            </a:r>
            <a:r>
              <a:rPr lang="ru-RU" sz="850" dirty="0" smtClean="0">
                <a:latin typeface="Montserrat"/>
                <a:ea typeface="Times New Roman"/>
                <a:cs typeface="Times New Roman"/>
              </a:rPr>
              <a:t>помещения; договор </a:t>
            </a:r>
            <a:r>
              <a:rPr lang="ru-RU" sz="850" dirty="0">
                <a:latin typeface="Montserrat"/>
                <a:ea typeface="Times New Roman"/>
                <a:cs typeface="Times New Roman"/>
              </a:rPr>
              <a:t>открытия лицевого счета в банковском учреждении на имя несовершеннолетнего при заключении возмездного договора найма жилого </a:t>
            </a:r>
            <a:r>
              <a:rPr lang="ru-RU" sz="850" dirty="0" smtClean="0">
                <a:latin typeface="Montserrat"/>
                <a:ea typeface="Times New Roman"/>
                <a:cs typeface="Times New Roman"/>
              </a:rPr>
              <a:t>помещения; договор </a:t>
            </a:r>
            <a:r>
              <a:rPr lang="ru-RU" sz="850" dirty="0">
                <a:latin typeface="Montserrat"/>
                <a:ea typeface="Times New Roman"/>
                <a:cs typeface="Times New Roman"/>
              </a:rPr>
              <a:t>залога жилого </a:t>
            </a:r>
            <a:r>
              <a:rPr lang="ru-RU" sz="850" dirty="0" smtClean="0">
                <a:latin typeface="Montserrat"/>
                <a:ea typeface="Times New Roman"/>
                <a:cs typeface="Times New Roman"/>
              </a:rPr>
              <a:t>помещения; д</a:t>
            </a:r>
            <a:r>
              <a:rPr lang="ru-RU" sz="850" dirty="0" smtClean="0">
                <a:latin typeface="Montserrat"/>
                <a:ea typeface="Times New Roman"/>
              </a:rPr>
              <a:t>окументы </a:t>
            </a:r>
            <a:r>
              <a:rPr lang="ru-RU" sz="850" dirty="0">
                <a:latin typeface="Montserrat"/>
                <a:ea typeface="Times New Roman"/>
              </a:rPr>
              <a:t>о собственности на доли жилого помещения, в отношении которых оформляется отказ от преимущественного права </a:t>
            </a:r>
            <a:r>
              <a:rPr lang="ru-RU" sz="850" dirty="0" smtClean="0">
                <a:latin typeface="Montserrat"/>
                <a:ea typeface="Times New Roman"/>
              </a:rPr>
              <a:t>покупки, проект договора купли-продажи.</a:t>
            </a:r>
            <a:endParaRPr lang="ru-RU" sz="850" b="1" dirty="0">
              <a:latin typeface="Montserra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36124" y="264731"/>
            <a:ext cx="8631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383521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C6CA579-5EB3-4ED7-A14D-C0A74995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20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5430002-EB66-4284-9EBB-A5AE3B77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81" y="126496"/>
            <a:ext cx="8126419" cy="5487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. Перечень требуемых витрин данных и межведомственных обменов 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7A18328D-97C4-4BE0-92D7-27A5823681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113031"/>
              </p:ext>
            </p:extLst>
          </p:nvPr>
        </p:nvGraphicFramePr>
        <p:xfrm>
          <a:off x="163310" y="702209"/>
          <a:ext cx="8571785" cy="3688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68877">
                  <a:extLst>
                    <a:ext uri="{9D8B030D-6E8A-4147-A177-3AD203B41FA5}">
                      <a16:colId xmlns="" xmlns:a16="http://schemas.microsoft.com/office/drawing/2014/main" val="2582259762"/>
                    </a:ext>
                  </a:extLst>
                </a:gridCol>
                <a:gridCol w="2662173">
                  <a:extLst>
                    <a:ext uri="{9D8B030D-6E8A-4147-A177-3AD203B41FA5}">
                      <a16:colId xmlns="" xmlns:a16="http://schemas.microsoft.com/office/drawing/2014/main" val="3010440640"/>
                    </a:ext>
                  </a:extLst>
                </a:gridCol>
                <a:gridCol w="1263260">
                  <a:extLst>
                    <a:ext uri="{9D8B030D-6E8A-4147-A177-3AD203B41FA5}">
                      <a16:colId xmlns="" xmlns:a16="http://schemas.microsoft.com/office/drawing/2014/main" val="3070115845"/>
                    </a:ext>
                  </a:extLst>
                </a:gridCol>
                <a:gridCol w="881739">
                  <a:extLst>
                    <a:ext uri="{9D8B030D-6E8A-4147-A177-3AD203B41FA5}">
                      <a16:colId xmlns="" xmlns:a16="http://schemas.microsoft.com/office/drawing/2014/main" val="1653148280"/>
                    </a:ext>
                  </a:extLst>
                </a:gridCol>
                <a:gridCol w="856998">
                  <a:extLst>
                    <a:ext uri="{9D8B030D-6E8A-4147-A177-3AD203B41FA5}">
                      <a16:colId xmlns="" xmlns:a16="http://schemas.microsoft.com/office/drawing/2014/main" val="2139100727"/>
                    </a:ext>
                  </a:extLst>
                </a:gridCol>
                <a:gridCol w="869369">
                  <a:extLst>
                    <a:ext uri="{9D8B030D-6E8A-4147-A177-3AD203B41FA5}">
                      <a16:colId xmlns="" xmlns:a16="http://schemas.microsoft.com/office/drawing/2014/main" val="2623007552"/>
                    </a:ext>
                  </a:extLst>
                </a:gridCol>
                <a:gridCol w="869369">
                  <a:extLst>
                    <a:ext uri="{9D8B030D-6E8A-4147-A177-3AD203B41FA5}">
                      <a16:colId xmlns="" xmlns:a16="http://schemas.microsoft.com/office/drawing/2014/main" val="4228880524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Поставщик сведений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Наименование вида сведений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ТС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71171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0818640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6.11. 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ФНС России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700" b="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Сведения о доходах физических лиц</a:t>
                      </a:r>
                    </a:p>
                    <a:p>
                      <a:r>
                        <a:rPr lang="ru-RU" sz="700" b="1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Атрибутивный состав: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Фамилия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Имя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Отчество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Дата рождения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СНИЛС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Вид дохода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Размер дохода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 Не реализовано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Витрина 2 ФНС России (Информация о юридических лицах и индивидуальных предпринимателях)</a:t>
                      </a:r>
                      <a:r>
                        <a:rPr kumimoji="0" lang="ru-RU" sz="7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СМЭВ 4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 квартал 2023 г.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  <a:cs typeface="Arial" panose="020B0604020202020204" pitchFamily="34" charset="0"/>
                        </a:rPr>
                        <a:t>Витрина 2 ФНС России (Информация о юридических лицах и индивидуальных предпринимателях)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СМЭВ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 квартал 2023 г.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0226263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ru-RU" sz="700" b="1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  6.12. 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ФНС России</a:t>
                      </a:r>
                      <a:endParaRPr lang="ru-RU" dirty="0">
                        <a:effectLst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Наименование вида сведений:</a:t>
                      </a:r>
                      <a:b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</a:br>
                      <a:r>
                        <a:rPr lang="ru-RU" sz="700" b="1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Выписки 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из ЕГРЮЛ по запросам органов государственной </a:t>
                      </a:r>
                      <a:r>
                        <a:rPr lang="ru-RU" sz="700" b="1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власт</a:t>
                      </a:r>
                      <a:r>
                        <a:rPr lang="ru-RU" sz="700" b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и</a:t>
                      </a:r>
                      <a:r>
                        <a:rPr lang="ru-RU" sz="700" b="1" baseline="3000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2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 Атрибутивный состав: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ОГРН юридического лица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Дата присвоения ОГРН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ИНН юридического лица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Полное наименование организационно-правовой формы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Полное наименование юридического лица на русском языке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Сокращенное наименование юридического лица на русском языке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Государственный регистрационный номер записи ЕГРЮЛ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Дата внесения записи в ЕГРЮЛ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Адрес (место нахождения) юридического лица</a:t>
                      </a:r>
                      <a:endParaRPr lang="ru-RU" dirty="0"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Сведения о руководителе юридического лица</a:t>
                      </a:r>
                      <a:endParaRPr lang="ru-RU" dirty="0">
                        <a:effectLst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Не реализовано</a:t>
                      </a:r>
                    </a:p>
                    <a:p>
                      <a:pPr>
                        <a:buFont typeface="Arial"/>
                        <a:buNone/>
                      </a:pPr>
                      <a:endParaRPr lang="ru-RU" dirty="0">
                        <a:effectLst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Витрина 2 ФНС России</a:t>
                      </a:r>
                      <a:endParaRPr lang="ru-RU" dirty="0">
                        <a:effectLst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(Информация о юридических лицах и индивидуальных предпринимателях</a:t>
                      </a:r>
                      <a:r>
                        <a:rPr lang="ru-RU" sz="700" b="1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)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СМЭВ 4</a:t>
                      </a:r>
                    </a:p>
                    <a:p>
                      <a:pPr algn="ctr">
                        <a:buFont typeface="Arial"/>
                        <a:buNone/>
                      </a:pPr>
                      <a:endParaRPr lang="ru-RU" sz="700" b="1" dirty="0" smtClean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buFont typeface="Arial"/>
                        <a:buNone/>
                      </a:pPr>
                      <a:endParaRPr lang="ru-RU" dirty="0">
                        <a:effectLst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ru-RU" sz="700" dirty="0" smtClean="0">
                          <a:effectLst/>
                          <a:latin typeface="Montserrat"/>
                        </a:rPr>
                        <a:t>1 квартал 2023 г</a:t>
                      </a:r>
                      <a:endParaRPr lang="ru-RU" sz="70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Витрина 2 ФНС России</a:t>
                      </a:r>
                      <a:endParaRPr lang="ru-RU" dirty="0">
                        <a:effectLst/>
                      </a:endParaRPr>
                    </a:p>
                    <a:p>
                      <a:pPr algn="ctr">
                        <a:buFont typeface="Arial"/>
                        <a:buNone/>
                      </a:pP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(Информация о юридических лицах и индивидуальных предпринимателях</a:t>
                      </a:r>
                      <a:r>
                        <a:rPr lang="ru-RU" sz="700" b="1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)</a:t>
                      </a:r>
                      <a:br>
                        <a:rPr lang="ru-RU" sz="700" b="1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</a:br>
                      <a:r>
                        <a:rPr lang="ru-RU" sz="700" b="1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 СМЭВ 4</a:t>
                      </a:r>
                    </a:p>
                    <a:p>
                      <a:pPr algn="ctr">
                        <a:buFont typeface="Arial"/>
                        <a:buNone/>
                      </a:pPr>
                      <a:endParaRPr lang="ru-RU" dirty="0">
                        <a:effectLst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ru-RU" sz="700" dirty="0" smtClean="0">
                          <a:effectLst/>
                          <a:latin typeface="Montserrat"/>
                        </a:rPr>
                        <a:t>1 квартал 2023 г</a:t>
                      </a:r>
                      <a:endParaRPr lang="ru-RU" sz="70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17525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E9C1958-479E-4646-82F3-0E63B356BEAA}"/>
              </a:ext>
            </a:extLst>
          </p:cNvPr>
          <p:cNvSpPr txBox="1"/>
          <p:nvPr/>
        </p:nvSpPr>
        <p:spPr>
          <a:xfrm>
            <a:off x="137898" y="4435104"/>
            <a:ext cx="1923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endParaRPr lang="ru-RU" sz="900" dirty="0">
              <a:solidFill>
                <a:prstClr val="black"/>
              </a:solidFill>
              <a:latin typeface="Montserrat SemiBold" panose="020B0604020202020204" pitchFamily="2" charset="-52"/>
            </a:endParaRPr>
          </a:p>
          <a:p>
            <a:pPr marL="179388"/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Отсутствует</a:t>
            </a:r>
          </a:p>
          <a:p>
            <a:pPr marL="179388"/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Межвед</a:t>
            </a:r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эл.вид</a:t>
            </a:r>
            <a:endParaRPr lang="ru-RU" sz="9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236173C-1C72-4CCF-8234-A0A5F62910EF}"/>
              </a:ext>
            </a:extLst>
          </p:cNvPr>
          <p:cNvSpPr/>
          <p:nvPr/>
        </p:nvSpPr>
        <p:spPr>
          <a:xfrm>
            <a:off x="235217" y="4782801"/>
            <a:ext cx="113016" cy="119410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F2A4FE0-4E00-4284-AB06-F2FC85E2B248}"/>
              </a:ext>
            </a:extLst>
          </p:cNvPr>
          <p:cNvSpPr/>
          <p:nvPr/>
        </p:nvSpPr>
        <p:spPr>
          <a:xfrm>
            <a:off x="235217" y="4638860"/>
            <a:ext cx="113016" cy="119410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91FB2E2A-9E6F-4090-8F1F-91655C395D61}"/>
              </a:ext>
            </a:extLst>
          </p:cNvPr>
          <p:cNvSpPr/>
          <p:nvPr/>
        </p:nvSpPr>
        <p:spPr>
          <a:xfrm>
            <a:off x="137898" y="4403060"/>
            <a:ext cx="1932470" cy="710418"/>
          </a:xfrm>
          <a:prstGeom prst="roundRect">
            <a:avLst/>
          </a:prstGeom>
          <a:noFill/>
          <a:ln>
            <a:solidFill>
              <a:srgbClr val="0077C8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01ABE0B-2A32-9D89-2B84-AAB307929498}"/>
              </a:ext>
            </a:extLst>
          </p:cNvPr>
          <p:cNvSpPr txBox="1"/>
          <p:nvPr/>
        </p:nvSpPr>
        <p:spPr>
          <a:xfrm>
            <a:off x="2229412" y="4439400"/>
            <a:ext cx="5780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6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 </a:t>
            </a:r>
            <a:r>
              <a:rPr lang="ru-RU" sz="600" dirty="0">
                <a:solidFill>
                  <a:prstClr val="black"/>
                </a:solidFill>
                <a:latin typeface="Montserrat" panose="00000500000000000000" pitchFamily="2" charset="-52"/>
              </a:rPr>
              <a:t>Создание витрины предусмотрено Планом-графиком создания ведомственных витрин данных (1 кв. 2023 г</a:t>
            </a:r>
            <a:r>
              <a:rPr lang="ru-RU" sz="6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.).</a:t>
            </a:r>
          </a:p>
          <a:p>
            <a:r>
              <a:rPr lang="ru-RU" sz="6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2 </a:t>
            </a:r>
            <a:r>
              <a:rPr lang="en-US" sz="800" dirty="0">
                <a:solidFill>
                  <a:srgbClr val="FF0000"/>
                </a:solidFill>
                <a:latin typeface="Montserrat"/>
              </a:rPr>
              <a:t> </a:t>
            </a:r>
            <a:r>
              <a:rPr lang="en-US" sz="600" dirty="0">
                <a:solidFill>
                  <a:srgbClr val="000000"/>
                </a:solidFill>
                <a:latin typeface="Montserrat"/>
              </a:rPr>
              <a:t>https://lkuv.gosuslugi.ru/paip-portal/#/inquiries/card/dd0a3abd-d9cd-11eb-87f2-6dd2d98a56b1</a:t>
            </a:r>
            <a:endParaRPr lang="en-US" sz="600" dirty="0"/>
          </a:p>
          <a:p>
            <a:pPr algn="just"/>
            <a:endParaRPr lang="ru-RU" sz="600" baseline="300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343649"/>
            <a:ext cx="8635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1285514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C6CA579-5EB3-4ED7-A14D-C0A74995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21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5430002-EB66-4284-9EBB-A5AE3B77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81" y="126496"/>
            <a:ext cx="8126419" cy="5487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. Перечень требуемых витрин данных и межведомственных обменов 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7A18328D-97C4-4BE0-92D7-27A5823681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591235"/>
              </p:ext>
            </p:extLst>
          </p:nvPr>
        </p:nvGraphicFramePr>
        <p:xfrm>
          <a:off x="163310" y="702209"/>
          <a:ext cx="8571785" cy="25937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68877">
                  <a:extLst>
                    <a:ext uri="{9D8B030D-6E8A-4147-A177-3AD203B41FA5}">
                      <a16:colId xmlns="" xmlns:a16="http://schemas.microsoft.com/office/drawing/2014/main" val="2582259762"/>
                    </a:ext>
                  </a:extLst>
                </a:gridCol>
                <a:gridCol w="2662173">
                  <a:extLst>
                    <a:ext uri="{9D8B030D-6E8A-4147-A177-3AD203B41FA5}">
                      <a16:colId xmlns="" xmlns:a16="http://schemas.microsoft.com/office/drawing/2014/main" val="3010440640"/>
                    </a:ext>
                  </a:extLst>
                </a:gridCol>
                <a:gridCol w="1263260">
                  <a:extLst>
                    <a:ext uri="{9D8B030D-6E8A-4147-A177-3AD203B41FA5}">
                      <a16:colId xmlns="" xmlns:a16="http://schemas.microsoft.com/office/drawing/2014/main" val="3070115845"/>
                    </a:ext>
                  </a:extLst>
                </a:gridCol>
                <a:gridCol w="881739">
                  <a:extLst>
                    <a:ext uri="{9D8B030D-6E8A-4147-A177-3AD203B41FA5}">
                      <a16:colId xmlns="" xmlns:a16="http://schemas.microsoft.com/office/drawing/2014/main" val="1653148280"/>
                    </a:ext>
                  </a:extLst>
                </a:gridCol>
                <a:gridCol w="856998">
                  <a:extLst>
                    <a:ext uri="{9D8B030D-6E8A-4147-A177-3AD203B41FA5}">
                      <a16:colId xmlns="" xmlns:a16="http://schemas.microsoft.com/office/drawing/2014/main" val="2139100727"/>
                    </a:ext>
                  </a:extLst>
                </a:gridCol>
                <a:gridCol w="869369">
                  <a:extLst>
                    <a:ext uri="{9D8B030D-6E8A-4147-A177-3AD203B41FA5}">
                      <a16:colId xmlns="" xmlns:a16="http://schemas.microsoft.com/office/drawing/2014/main" val="2623007552"/>
                    </a:ext>
                  </a:extLst>
                </a:gridCol>
                <a:gridCol w="869369">
                  <a:extLst>
                    <a:ext uri="{9D8B030D-6E8A-4147-A177-3AD203B41FA5}">
                      <a16:colId xmlns="" xmlns:a16="http://schemas.microsoft.com/office/drawing/2014/main" val="4228880524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Поставщик сведений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Наименование вида сведений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ТС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71171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ИС, способ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0818640"/>
                  </a:ext>
                </a:extLst>
              </a:tr>
              <a:tr h="2090805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5.14. Минстрой России</a:t>
                      </a:r>
                      <a:endParaRPr lang="ru-RU" sz="70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Выгрузка из ГИС ЖКХ ответов поставщиков жилищно-коммунальных услуг на запросы о наличии задолженности по оплате</a:t>
                      </a:r>
                      <a:endParaRPr lang="ru-RU" sz="70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(Сведения, о наличии/отсутствии у заявителя подтвержденной вступившим в законную силу судебным актом непогашенной задолженности по оплате жилого помещения и коммунальных услуг, которая образовалась за период не более чем 3 последних года)</a:t>
                      </a:r>
                      <a:endParaRPr lang="ru-RU" sz="70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Атрибутивный состав: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1.Фамилия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2.Имя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3.Отчетсво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4.Кадастровый номер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5. Адрес объекта недвижимости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6.Номер лицевого счета объекта недвижимости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7. Организация-поставщик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8. Запрашиваемый период 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9. Наличие задолженности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700" b="0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Не реализовано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700" b="0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ГИС  ЖКХ / Витрина </a:t>
                      </a:r>
                      <a:r>
                        <a:rPr lang="ru-RU" sz="700" b="0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ЖКХ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СМЭВ 4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1 квартал 2023 г.</a:t>
                      </a:r>
                      <a:endParaRPr lang="ru-RU" sz="700" b="0" dirty="0">
                        <a:effectLst/>
                        <a:latin typeface="Montserrat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0" baseline="0" dirty="0" smtClean="0">
                        <a:latin typeface="Montserrat"/>
                      </a:endParaRPr>
                    </a:p>
                    <a:p>
                      <a:pPr algn="ctr"/>
                      <a:r>
                        <a:rPr lang="ru-RU" sz="700" b="0" baseline="0" dirty="0" smtClean="0">
                          <a:latin typeface="Montserrat"/>
                        </a:rPr>
                        <a:t>ГИС  ЖКХ / Витрина ЖКХ </a:t>
                      </a:r>
                    </a:p>
                    <a:p>
                      <a:pPr algn="ctr"/>
                      <a:endParaRPr lang="ru-RU" sz="700" b="0" baseline="0" dirty="0" smtClean="0">
                        <a:latin typeface="Montserrat"/>
                      </a:endParaRPr>
                    </a:p>
                    <a:p>
                      <a:pPr algn="ctr"/>
                      <a:r>
                        <a:rPr lang="ru-RU" sz="700" b="0" baseline="0" dirty="0" smtClean="0">
                          <a:latin typeface="Montserrat"/>
                        </a:rPr>
                        <a:t>СМЭВ 4</a:t>
                      </a:r>
                    </a:p>
                    <a:p>
                      <a:pPr algn="ctr"/>
                      <a:endParaRPr lang="ru-RU" sz="700" b="0" baseline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/>
                        </a:rPr>
                        <a:t>1 квартал 2023 г.</a:t>
                      </a:r>
                    </a:p>
                    <a:p>
                      <a:pPr algn="ctr"/>
                      <a:endParaRPr lang="ru-RU" sz="700" b="0" baseline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022626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E9C1958-479E-4646-82F3-0E63B356BEAA}"/>
              </a:ext>
            </a:extLst>
          </p:cNvPr>
          <p:cNvSpPr txBox="1"/>
          <p:nvPr/>
        </p:nvSpPr>
        <p:spPr>
          <a:xfrm>
            <a:off x="137898" y="4435104"/>
            <a:ext cx="1923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endParaRPr lang="ru-RU" sz="900" dirty="0">
              <a:solidFill>
                <a:prstClr val="black"/>
              </a:solidFill>
              <a:latin typeface="Montserrat SemiBold" panose="020B0604020202020204" pitchFamily="2" charset="-52"/>
            </a:endParaRPr>
          </a:p>
          <a:p>
            <a:pPr marL="179388"/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Отсутствует</a:t>
            </a:r>
          </a:p>
          <a:p>
            <a:pPr marL="179388"/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Межвед</a:t>
            </a:r>
            <a:r>
              <a:rPr lang="ru-RU" sz="900" dirty="0">
                <a:solidFill>
                  <a:prstClr val="black"/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Montserrat" panose="00000500000000000000" pitchFamily="2" charset="-52"/>
              </a:rPr>
              <a:t>эл.вид</a:t>
            </a:r>
            <a:endParaRPr lang="ru-RU" sz="9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236173C-1C72-4CCF-8234-A0A5F62910EF}"/>
              </a:ext>
            </a:extLst>
          </p:cNvPr>
          <p:cNvSpPr/>
          <p:nvPr/>
        </p:nvSpPr>
        <p:spPr>
          <a:xfrm>
            <a:off x="235217" y="4782801"/>
            <a:ext cx="113016" cy="119410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F2A4FE0-4E00-4284-AB06-F2FC85E2B248}"/>
              </a:ext>
            </a:extLst>
          </p:cNvPr>
          <p:cNvSpPr/>
          <p:nvPr/>
        </p:nvSpPr>
        <p:spPr>
          <a:xfrm>
            <a:off x="235217" y="4638860"/>
            <a:ext cx="113016" cy="119410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91FB2E2A-9E6F-4090-8F1F-91655C395D61}"/>
              </a:ext>
            </a:extLst>
          </p:cNvPr>
          <p:cNvSpPr/>
          <p:nvPr/>
        </p:nvSpPr>
        <p:spPr>
          <a:xfrm>
            <a:off x="137898" y="4403060"/>
            <a:ext cx="1932470" cy="710418"/>
          </a:xfrm>
          <a:prstGeom prst="roundRect">
            <a:avLst/>
          </a:prstGeom>
          <a:noFill/>
          <a:ln>
            <a:solidFill>
              <a:srgbClr val="0077C8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01ABE0B-2A32-9D89-2B84-AAB307929498}"/>
              </a:ext>
            </a:extLst>
          </p:cNvPr>
          <p:cNvSpPr txBox="1"/>
          <p:nvPr/>
        </p:nvSpPr>
        <p:spPr>
          <a:xfrm>
            <a:off x="2229412" y="4439400"/>
            <a:ext cx="5780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6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 </a:t>
            </a:r>
            <a:r>
              <a:rPr lang="ru-RU" sz="600" dirty="0">
                <a:solidFill>
                  <a:prstClr val="black"/>
                </a:solidFill>
                <a:latin typeface="Montserrat" panose="00000500000000000000" pitchFamily="2" charset="-52"/>
              </a:rPr>
              <a:t>Создание витрины предусмотрено Планом-графиком создания ведомственных витрин данных (1 кв. 2023 г</a:t>
            </a:r>
            <a:r>
              <a:rPr lang="ru-RU" sz="6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.).</a:t>
            </a:r>
          </a:p>
          <a:p>
            <a:r>
              <a:rPr lang="ru-RU" sz="6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2 </a:t>
            </a:r>
            <a:r>
              <a:rPr lang="en-US" sz="800" dirty="0">
                <a:solidFill>
                  <a:srgbClr val="FF0000"/>
                </a:solidFill>
                <a:latin typeface="Montserrat"/>
              </a:rPr>
              <a:t> </a:t>
            </a:r>
            <a:r>
              <a:rPr lang="en-US" sz="600" dirty="0">
                <a:solidFill>
                  <a:srgbClr val="000000"/>
                </a:solidFill>
                <a:latin typeface="Montserrat"/>
              </a:rPr>
              <a:t>https://lkuv.gosuslugi.ru/paip-portal/#/inquiries/card/dd0a3abd-d9cd-11eb-87f2-6dd2d98a56b1</a:t>
            </a:r>
            <a:endParaRPr lang="en-US" sz="600" dirty="0"/>
          </a:p>
          <a:p>
            <a:pPr algn="just"/>
            <a:endParaRPr lang="ru-RU" sz="600" baseline="300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343649"/>
            <a:ext cx="8635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2460625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B53E0611-18CE-42D8-9CFC-969AB8F3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22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A8ED0B0E-16E7-492D-BC2D-240CCC5E8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7. </a:t>
            </a:r>
            <a:r>
              <a:rPr lang="ru-RU" dirty="0" err="1">
                <a:solidFill>
                  <a:schemeClr val="tx1"/>
                </a:solidFill>
              </a:rPr>
              <a:t>Проактивный</a:t>
            </a:r>
            <a:r>
              <a:rPr lang="ru-RU" dirty="0">
                <a:solidFill>
                  <a:schemeClr val="tx1"/>
                </a:solidFill>
              </a:rPr>
              <a:t> режим предоставления услуги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461803EE-BC87-48A7-AD54-66D142692D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9171373"/>
              </p:ext>
            </p:extLst>
          </p:nvPr>
        </p:nvGraphicFramePr>
        <p:xfrm>
          <a:off x="158311" y="801753"/>
          <a:ext cx="8748090" cy="101678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77289">
                  <a:extLst>
                    <a:ext uri="{9D8B030D-6E8A-4147-A177-3AD203B41FA5}">
                      <a16:colId xmlns="" xmlns:a16="http://schemas.microsoft.com/office/drawing/2014/main" val="2582259762"/>
                    </a:ext>
                  </a:extLst>
                </a:gridCol>
                <a:gridCol w="2738066">
                  <a:extLst>
                    <a:ext uri="{9D8B030D-6E8A-4147-A177-3AD203B41FA5}">
                      <a16:colId xmlns="" xmlns:a16="http://schemas.microsoft.com/office/drawing/2014/main" val="3010440640"/>
                    </a:ext>
                  </a:extLst>
                </a:gridCol>
                <a:gridCol w="1005998">
                  <a:extLst>
                    <a:ext uri="{9D8B030D-6E8A-4147-A177-3AD203B41FA5}">
                      <a16:colId xmlns="" xmlns:a16="http://schemas.microsoft.com/office/drawing/2014/main" val="3070115845"/>
                    </a:ext>
                  </a:extLst>
                </a:gridCol>
                <a:gridCol w="1863369">
                  <a:extLst>
                    <a:ext uri="{9D8B030D-6E8A-4147-A177-3AD203B41FA5}">
                      <a16:colId xmlns="" xmlns:a16="http://schemas.microsoft.com/office/drawing/2014/main" val="1653148280"/>
                    </a:ext>
                  </a:extLst>
                </a:gridCol>
                <a:gridCol w="1863368">
                  <a:extLst>
                    <a:ext uri="{9D8B030D-6E8A-4147-A177-3AD203B41FA5}">
                      <a16:colId xmlns="" xmlns:a16="http://schemas.microsoft.com/office/drawing/2014/main" val="1745132861"/>
                    </a:ext>
                  </a:extLst>
                </a:gridCol>
              </a:tblGrid>
              <a:tr h="482501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Поставщик сведений для </a:t>
                      </a:r>
                      <a:r>
                        <a:rPr lang="ru-RU" sz="700" b="0" baseline="0" dirty="0" err="1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проактива</a:t>
                      </a:r>
                      <a:endParaRPr lang="ru-RU" sz="7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Описание вида сведений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ТС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7117144"/>
                  </a:ext>
                </a:extLst>
              </a:tr>
              <a:tr h="534282">
                <a:tc gridSpan="5">
                  <a:txBody>
                    <a:bodyPr/>
                    <a:lstStyle/>
                    <a:p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Проактивный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режим не предусмотрен в силу того, что для совершения сделок, в отношении которых испрашивается разрешение, требуется волеизъявление лица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Проактивный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режим не предусмотрен в силу того, что для совершения сделок, в отношении которых испрашивается разрешение, требуется волеизъявление лица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02262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41633" y="431239"/>
            <a:ext cx="8759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1483475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1DDA227-95DC-44AD-8846-E7C14BCB7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7558" y="4840201"/>
            <a:ext cx="430007" cy="273843"/>
          </a:xfrm>
        </p:spPr>
        <p:txBody>
          <a:bodyPr/>
          <a:lstStyle/>
          <a:p>
            <a:fld id="{AA83A2C4-EAEE-0541-80F0-7D439BD8E73A}" type="slidenum">
              <a:rPr lang="ru-RU" smtClean="0"/>
              <a:t>23</a:t>
            </a:fld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F1361D2-23E1-4BE3-8E6C-F11EC7C9F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81" y="75444"/>
            <a:ext cx="8619019" cy="26835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8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Оптимизация состава </a:t>
            </a:r>
            <a:r>
              <a:rPr lang="ru-RU" dirty="0" smtClean="0">
                <a:solidFill>
                  <a:schemeClr val="tx1"/>
                </a:solidFill>
              </a:rPr>
              <a:t>запроса сведений для предоставления </a:t>
            </a:r>
            <a:r>
              <a:rPr lang="ru-RU" dirty="0">
                <a:solidFill>
                  <a:schemeClr val="tx1"/>
                </a:solidFill>
              </a:rPr>
              <a:t>услуги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D3628F59-AD5B-4321-9E1D-FF4A043B1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068650"/>
              </p:ext>
            </p:extLst>
          </p:nvPr>
        </p:nvGraphicFramePr>
        <p:xfrm>
          <a:off x="184343" y="619457"/>
          <a:ext cx="8843505" cy="422074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22668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788897"/>
                <a:gridCol w="1234223"/>
                <a:gridCol w="979840"/>
                <a:gridCol w="1205959"/>
                <a:gridCol w="1205959"/>
                <a:gridCol w="1205959"/>
              </a:tblGrid>
              <a:tr h="132380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Сведения в составе </a:t>
                      </a:r>
                      <a:r>
                        <a:rPr lang="ru-RU" sz="700" b="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запроса</a:t>
                      </a:r>
                      <a:endParaRPr lang="ru-RU" sz="7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Наличие в ТС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Способ заполнения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в 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Наличие в ЦС </a:t>
                      </a:r>
                      <a:r>
                        <a:rPr lang="ru-RU" sz="7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1</a:t>
                      </a:r>
                      <a:endParaRPr lang="ru-RU" sz="700" b="1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Способ заполнения (получения)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в ЦС </a:t>
                      </a:r>
                      <a:r>
                        <a:rPr lang="ru-RU" sz="700" b="1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1</a:t>
                      </a:r>
                      <a:endParaRPr lang="ru-RU" sz="700" b="1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Наличие в ЦС </a:t>
                      </a:r>
                      <a:r>
                        <a:rPr lang="ru-RU" sz="7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2</a:t>
                      </a:r>
                      <a:endParaRPr lang="ru-RU" sz="700" b="1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Способ заполнения (получения)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в ЦС </a:t>
                      </a:r>
                      <a:r>
                        <a:rPr lang="ru-RU" sz="700" b="1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2</a:t>
                      </a:r>
                      <a:endParaRPr lang="ru-RU" sz="700" b="1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331060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8.1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. Наименование уполномоченного органа, куда направляется запрос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Вручную заявителем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0226263"/>
                  </a:ext>
                </a:extLst>
              </a:tr>
              <a:tr h="192037">
                <a:tc gridSpan="7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8.2. </a:t>
                      </a:r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Сведения о </a:t>
                      </a:r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заявителе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44823854"/>
                  </a:ext>
                </a:extLst>
              </a:tr>
              <a:tr h="227456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8.2.1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.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Фамилия, имя и отчество заявителя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Вручную заявителем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 из ЛК РПГУ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 из ЛК РПГУ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9218545"/>
                  </a:ext>
                </a:extLst>
              </a:tr>
              <a:tr h="232435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8.2.2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. Адрес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места жительства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  <a:endParaRPr kumimoji="0" lang="ru-RU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Вручную заявителем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 из ЛК РПГУ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 из ЛК РПГУ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7903068"/>
                  </a:ext>
                </a:extLst>
              </a:tr>
              <a:tr h="219634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8.2.3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.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Сведения о документе, удостоверяющем личность (вид, дата выдачи, серия и номер)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Вручную заявителем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 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(Реквизит Кем выдан исключен)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Автоматически из ЛК РПГУ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0161099"/>
                  </a:ext>
                </a:extLst>
              </a:tr>
              <a:tr h="220813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8.2.4. 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Контактный телефон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Вручную заявителем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4116460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8.3. Категория заявителя/ законного представителя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Выбор из списка</a:t>
                      </a:r>
                      <a:endParaRPr lang="ru-RU" sz="700" baseline="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Выбор из списка</a:t>
                      </a:r>
                      <a:endParaRPr lang="ru-RU" sz="700" baseline="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49597"/>
                  </a:ext>
                </a:extLst>
              </a:tr>
              <a:tr h="191221">
                <a:tc gridSpan="5">
                  <a:txBody>
                    <a:bodyPr/>
                    <a:lstStyle/>
                    <a:p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8.4. Сведения о несовершеннолетнем (заполняется законным представителем при необходимости)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18259876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8.4.1. Фамилия, имя и отчество представляемого лица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Вручную заявителем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 из ЛК РПГУ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 из ЛК РПГУ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5328332"/>
                  </a:ext>
                </a:extLst>
              </a:tr>
              <a:tr h="294198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8.4.2. 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Дата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рождения представляемого лица</a:t>
                      </a:r>
                    </a:p>
                    <a:p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 3-х из 4-х формах заявления)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 из ЛК РПГУ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 из ЛК РПГУ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94198">
                <a:tc>
                  <a:txBody>
                    <a:bodyPr/>
                    <a:lstStyle/>
                    <a:p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8.5. Цель совершения сделки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</a:tr>
              <a:tr h="294198">
                <a:tc>
                  <a:txBody>
                    <a:bodyPr/>
                    <a:lstStyle/>
                    <a:p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8.6. Вид сделки с имуществом несовершеннолетнего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 путем заполнения соответствующего заявления 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Выбор из списка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Выбор из списка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184342" y="250125"/>
            <a:ext cx="8789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624582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1DDA227-95DC-44AD-8846-E7C14BCB7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24</a:t>
            </a:fld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F1361D2-23E1-4BE3-8E6C-F11EC7C9F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81" y="209624"/>
            <a:ext cx="8361844" cy="26835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8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Оптимизация состава </a:t>
            </a:r>
            <a:r>
              <a:rPr lang="ru-RU" dirty="0" smtClean="0">
                <a:solidFill>
                  <a:schemeClr val="tx1"/>
                </a:solidFill>
              </a:rPr>
              <a:t>запроса сведений для предоставления </a:t>
            </a:r>
            <a:r>
              <a:rPr lang="ru-RU" dirty="0">
                <a:solidFill>
                  <a:schemeClr val="tx1"/>
                </a:solidFill>
              </a:rPr>
              <a:t>услуги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D3628F59-AD5B-4321-9E1D-FF4A043B1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342977"/>
              </p:ext>
            </p:extLst>
          </p:nvPr>
        </p:nvGraphicFramePr>
        <p:xfrm>
          <a:off x="184344" y="756786"/>
          <a:ext cx="8845990" cy="399583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82631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838200"/>
                <a:gridCol w="1262380"/>
                <a:gridCol w="1014730"/>
                <a:gridCol w="1171575"/>
                <a:gridCol w="1123950"/>
                <a:gridCol w="1152524"/>
              </a:tblGrid>
              <a:tr h="132380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Сведения в составе запроса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Наличие в ТС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Способ заполнения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в 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Наличие в ЦС </a:t>
                      </a:r>
                      <a:r>
                        <a:rPr lang="ru-RU" sz="7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1</a:t>
                      </a:r>
                      <a:endParaRPr lang="ru-RU" sz="700" b="1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Способ заполнения (получения)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в ЦС </a:t>
                      </a:r>
                      <a:r>
                        <a:rPr lang="ru-RU" sz="700" b="1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1</a:t>
                      </a:r>
                      <a:endParaRPr lang="ru-RU" sz="700" b="1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Наличие в ЦС </a:t>
                      </a:r>
                      <a:r>
                        <a:rPr lang="ru-RU" sz="7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2</a:t>
                      </a:r>
                      <a:endParaRPr lang="ru-RU" sz="700" b="1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Способ заполнения (получения)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в ЦС </a:t>
                      </a:r>
                      <a:r>
                        <a:rPr lang="ru-RU" sz="700" b="1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2</a:t>
                      </a:r>
                      <a:endParaRPr lang="ru-RU" sz="700" b="1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5.6.1. Вид выплаты, средства из которой подлежат расходованию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 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Исключен из состава запроса. Сведение не влияет на принятие решения по услуге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Исключен из состава запроса. Сведение не влияет на принятие решения по услуге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5.6.2. Сумма средств из выплаты, которую планируют к расходованию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 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Исключен из состава запроса. Сведение не влияет на принятие решения по услуге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Исключен из состава запроса. Сведение не влияет на принятие решения по услуге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5.7. Условия совершения сделки (условия, сумма, цель расходования денежных средств)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5.8. Обязательство о предоставлении документов, подтверждающих совершение сделки (срок)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заявителем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Информация в заявлении с единым сроком для всех сделок (6 месяцев)</a:t>
                      </a:r>
                      <a:endParaRPr lang="ru-RU" sz="500" i="1" baseline="0" dirty="0" smtClean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Информация в заявлении с единым сроком для всех сделок (6 месяцев)</a:t>
                      </a:r>
                      <a:endParaRPr lang="ru-RU" sz="500" i="1" baseline="0" dirty="0" smtClean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49218545"/>
                  </a:ext>
                </a:extLst>
              </a:tr>
              <a:tr h="246798">
                <a:tc gridSpan="5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5.9. Подтверждение, что: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47903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5.9.1.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несовершеннолетний не стоит на учете в комиссии по делам несовершеннолетних не стоит</a:t>
                      </a:r>
                      <a:endParaRPr kumimoji="0" lang="ru-RU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Информация в заявлении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Исключен из состава заявления.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 Сведение не влияет на принятие решения по услуге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Исключен из состава заявления.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 Сведение не влияет на принятие решения по услуге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0016109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3" y="412658"/>
            <a:ext cx="866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14592930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1DDA227-95DC-44AD-8846-E7C14BCB7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25</a:t>
            </a:fld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F1361D2-23E1-4BE3-8E6C-F11EC7C9F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81" y="209624"/>
            <a:ext cx="8361844" cy="26835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8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Оптимизация состава </a:t>
            </a:r>
            <a:r>
              <a:rPr lang="ru-RU" dirty="0" smtClean="0">
                <a:solidFill>
                  <a:schemeClr val="tx1"/>
                </a:solidFill>
              </a:rPr>
              <a:t>запроса сведений для предоставления </a:t>
            </a:r>
            <a:r>
              <a:rPr lang="ru-RU" dirty="0">
                <a:solidFill>
                  <a:schemeClr val="tx1"/>
                </a:solidFill>
              </a:rPr>
              <a:t>услуги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D3628F59-AD5B-4321-9E1D-FF4A043B1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672138"/>
              </p:ext>
            </p:extLst>
          </p:nvPr>
        </p:nvGraphicFramePr>
        <p:xfrm>
          <a:off x="184344" y="756786"/>
          <a:ext cx="8845990" cy="22253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82631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838200"/>
                <a:gridCol w="1262380"/>
                <a:gridCol w="1014730"/>
                <a:gridCol w="1171575"/>
                <a:gridCol w="1123950"/>
                <a:gridCol w="1152524"/>
              </a:tblGrid>
              <a:tr h="132380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Сведения в составе запроса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Наличие в ТС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Способ заполнения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в 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Наличие в ЦС </a:t>
                      </a:r>
                      <a:r>
                        <a:rPr lang="ru-RU" sz="7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1</a:t>
                      </a:r>
                      <a:endParaRPr lang="ru-RU" sz="700" b="1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Способ заполнения (получения)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в ЦС </a:t>
                      </a:r>
                      <a:r>
                        <a:rPr lang="ru-RU" sz="700" b="1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1</a:t>
                      </a:r>
                      <a:endParaRPr lang="ru-RU" sz="700" b="1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Наличие в ЦС </a:t>
                      </a:r>
                      <a:r>
                        <a:rPr lang="ru-RU" sz="7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2</a:t>
                      </a:r>
                      <a:endParaRPr lang="ru-RU" sz="700" b="1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Способ заполнения (получения)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в ЦС </a:t>
                      </a:r>
                      <a:r>
                        <a:rPr lang="ru-RU" sz="700" b="1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2</a:t>
                      </a:r>
                      <a:endParaRPr lang="ru-RU" sz="700" b="1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5.9.2. несовершеннолетний сделку совершает добровольно, без принуждения каким-либо лицом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Информация в заявлении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/>
                        </a:rPr>
                        <a:t>Исключен из состава запроса. Сведение не влияет на принятие решения по услуге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/>
                        </a:rPr>
                        <a:t>Исключен из состава запроса. Сведение не влияет на принятие решения по услуге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</a:tr>
              <a:tr h="275251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5.10. Дата, ФИО и подпись заявителя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 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Вручную заявителем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/>
                        </a:rPr>
                        <a:t>Вручную заявителем </a:t>
                      </a:r>
                      <a:br>
                        <a:rPr lang="ru-RU" sz="700" baseline="0" dirty="0" smtClean="0">
                          <a:latin typeface="Montserrat" panose="00000500000000000000"/>
                        </a:rPr>
                      </a:br>
                      <a:r>
                        <a:rPr lang="ru-RU" sz="700" baseline="0" dirty="0" smtClean="0">
                          <a:latin typeface="Montserrat" panose="00000500000000000000"/>
                        </a:rPr>
                        <a:t>(реквизит ФИО исключен)</a:t>
                      </a:r>
                      <a:endParaRPr lang="ru-RU" sz="700" baseline="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/>
                        </a:rPr>
                        <a:t>Вручную заявителем </a:t>
                      </a:r>
                      <a:br>
                        <a:rPr lang="ru-RU" sz="700" baseline="0" dirty="0" smtClean="0">
                          <a:latin typeface="Montserrat" panose="00000500000000000000"/>
                        </a:rPr>
                      </a:br>
                      <a:r>
                        <a:rPr lang="ru-RU" sz="700" baseline="0" dirty="0" smtClean="0">
                          <a:latin typeface="Montserrat" panose="00000500000000000000"/>
                        </a:rPr>
                        <a:t>(реквизит ФИО исключен)</a:t>
                      </a:r>
                      <a:endParaRPr lang="ru-RU" sz="700" baseline="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49597"/>
                  </a:ext>
                </a:extLst>
              </a:tr>
              <a:tr h="259370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5.11. Дата и подпись специалиста, принявшего заявление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Вручную заявителем</a:t>
                      </a:r>
                    </a:p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Вручную заявителем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Вручную заявителем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8259876"/>
                  </a:ext>
                </a:extLst>
              </a:tr>
              <a:tr h="259370">
                <a:tc>
                  <a:txBody>
                    <a:bodyPr/>
                    <a:lstStyle/>
                    <a:p>
                      <a:pPr algn="l"/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ИТОГО 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17 видов сведений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14 видов сведений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b="1" baseline="0" dirty="0" smtClean="0">
                          <a:latin typeface="Montserrat" panose="00000500000000000000" pitchFamily="2" charset="-52"/>
                        </a:rPr>
                        <a:t>14 видов сведений</a:t>
                      </a:r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3" y="412658"/>
            <a:ext cx="7156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xmlns:lc="http://schemas.openxmlformats.org/drawingml/2006/lockedCanvas" id="{F0E2F451-A3F4-1DB7-DD1A-90B90913B24B}"/>
              </a:ext>
            </a:extLst>
          </p:cNvPr>
          <p:cNvSpPr txBox="1"/>
          <p:nvPr/>
        </p:nvSpPr>
        <p:spPr>
          <a:xfrm>
            <a:off x="184344" y="4490681"/>
            <a:ext cx="192362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5305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70609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5914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1219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76523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1828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47133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2438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900" dirty="0"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pPr marL="179388"/>
            <a:r>
              <a:rPr lang="ru-RU" sz="900" dirty="0">
                <a:latin typeface="Montserrat" panose="00000500000000000000" pitchFamily="2" charset="-52"/>
              </a:rPr>
              <a:t>Отсутствует</a:t>
            </a:r>
          </a:p>
          <a:p>
            <a:pPr marL="179388"/>
            <a:r>
              <a:rPr lang="ru-RU" sz="900" dirty="0" err="1">
                <a:latin typeface="Montserrat" panose="00000500000000000000" pitchFamily="2" charset="-52"/>
              </a:rPr>
              <a:t>Межвед</a:t>
            </a:r>
            <a:r>
              <a:rPr lang="ru-RU" sz="900" dirty="0">
                <a:latin typeface="Montserrat" panose="00000500000000000000" pitchFamily="2" charset="-52"/>
              </a:rPr>
              <a:t>, </a:t>
            </a:r>
            <a:r>
              <a:rPr lang="ru-RU" sz="900" dirty="0" err="1">
                <a:latin typeface="Montserrat" panose="00000500000000000000" pitchFamily="2" charset="-52"/>
              </a:rPr>
              <a:t>эл.вид</a:t>
            </a:r>
            <a:endParaRPr lang="ru-RU" sz="900" dirty="0"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xmlns:lc="http://schemas.openxmlformats.org/drawingml/2006/lockedCanvas" id="{F236173C-1C72-4CCF-8234-A0A5F62910EF}"/>
              </a:ext>
            </a:extLst>
          </p:cNvPr>
          <p:cNvSpPr/>
          <p:nvPr/>
        </p:nvSpPr>
        <p:spPr>
          <a:xfrm>
            <a:off x="242245" y="4828833"/>
            <a:ext cx="113016" cy="119410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35305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70609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05914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41219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76523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611828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047133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482438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xmlns:lc="http://schemas.openxmlformats.org/drawingml/2006/lockedCanvas" id="{DF2A4FE0-4E00-4284-AB06-F2FC85E2B248}"/>
              </a:ext>
            </a:extLst>
          </p:cNvPr>
          <p:cNvSpPr/>
          <p:nvPr/>
        </p:nvSpPr>
        <p:spPr>
          <a:xfrm>
            <a:off x="242245" y="4684892"/>
            <a:ext cx="113016" cy="119410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35305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70609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05914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41219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76523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611828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047133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482438" algn="l" defTabSz="435305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84344" y="4490681"/>
            <a:ext cx="1730181" cy="527759"/>
          </a:xfrm>
          <a:prstGeom prst="round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7026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367430AB-14C0-4622-918B-E34DE219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26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77BE727-1ED5-4CB2-BC28-631EA0EA6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599" y="75444"/>
            <a:ext cx="6401387" cy="26835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9. Критерии принятия решения 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763E593A-CDEF-46F4-B2D3-907B9198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59653"/>
              </p:ext>
            </p:extLst>
          </p:nvPr>
        </p:nvGraphicFramePr>
        <p:xfrm>
          <a:off x="169283" y="630943"/>
          <a:ext cx="8822868" cy="430334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9457">
                  <a:extLst>
                    <a:ext uri="{9D8B030D-6E8A-4147-A177-3AD203B41FA5}">
                      <a16:colId xmlns:a16="http://schemas.microsoft.com/office/drawing/2014/main" xmlns="" val="1753545929"/>
                    </a:ext>
                  </a:extLst>
                </a:gridCol>
                <a:gridCol w="1522701"/>
                <a:gridCol w="1304346">
                  <a:extLst>
                    <a:ext uri="{9D8B030D-6E8A-4147-A177-3AD203B41FA5}">
                      <a16:colId xmlns:a16="http://schemas.microsoft.com/office/drawing/2014/main" xmlns="" val="2570873883"/>
                    </a:ext>
                  </a:extLst>
                </a:gridCol>
                <a:gridCol w="719701">
                  <a:extLst>
                    <a:ext uri="{9D8B030D-6E8A-4147-A177-3AD203B41FA5}">
                      <a16:colId xmlns:a16="http://schemas.microsoft.com/office/drawing/2014/main" xmlns="" val="3185709131"/>
                    </a:ext>
                  </a:extLst>
                </a:gridCol>
                <a:gridCol w="1158719">
                  <a:extLst>
                    <a:ext uri="{9D8B030D-6E8A-4147-A177-3AD203B41FA5}">
                      <a16:colId xmlns:a16="http://schemas.microsoft.com/office/drawing/2014/main" xmlns="" val="3718616966"/>
                    </a:ext>
                  </a:extLst>
                </a:gridCol>
                <a:gridCol w="827656">
                  <a:extLst>
                    <a:ext uri="{9D8B030D-6E8A-4147-A177-3AD203B41FA5}">
                      <a16:colId xmlns:a16="http://schemas.microsoft.com/office/drawing/2014/main" xmlns="" val="3496986619"/>
                    </a:ext>
                  </a:extLst>
                </a:gridCol>
                <a:gridCol w="977125">
                  <a:extLst>
                    <a:ext uri="{9D8B030D-6E8A-4147-A177-3AD203B41FA5}">
                      <a16:colId xmlns:a16="http://schemas.microsoft.com/office/drawing/2014/main" xmlns="" val="2128102728"/>
                    </a:ext>
                  </a:extLst>
                </a:gridCol>
                <a:gridCol w="775097">
                  <a:extLst>
                    <a:ext uri="{9D8B030D-6E8A-4147-A177-3AD203B41FA5}">
                      <a16:colId xmlns:a16="http://schemas.microsoft.com/office/drawing/2014/main" xmlns="" val="1796487968"/>
                    </a:ext>
                  </a:extLst>
                </a:gridCol>
                <a:gridCol w="1038066">
                  <a:extLst>
                    <a:ext uri="{9D8B030D-6E8A-4147-A177-3AD203B41FA5}">
                      <a16:colId xmlns:a16="http://schemas.microsoft.com/office/drawing/2014/main" xmlns="" val="3774957708"/>
                    </a:ext>
                  </a:extLst>
                </a:gridCol>
              </a:tblGrid>
              <a:tr h="322537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Критерий принятия решения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№ пункта из состава запроса,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перечня док-в,</a:t>
                      </a:r>
                      <a:r>
                        <a:rPr lang="en-US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</a:t>
                      </a: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СМЭВ/витрины, условие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Наличие в ТС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(Да/Нет)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Способ проверки в ТС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(Сотрудник ведомства / Автоматически)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Наличие </a:t>
                      </a:r>
                      <a:b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</a:b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в ЦС 1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(Да/Нет)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Способ проверки в ЦС 1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(Сотрудник ведомства / Автоматически)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Наличие </a:t>
                      </a:r>
                      <a:b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</a:b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в ЦС 2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(Да/Нет)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Способ проверки в ЦС 2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(Сотрудник ведомства / Автоматически)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873535"/>
                  </a:ext>
                </a:extLst>
              </a:tr>
              <a:tr h="216133">
                <a:tc gridSpan="9"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Прием запроса и документов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7569297"/>
                  </a:ext>
                </a:extLst>
              </a:tr>
              <a:tr h="289742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Отсутствуют критерии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9130029"/>
                  </a:ext>
                </a:extLst>
              </a:tr>
              <a:tr h="216069">
                <a:tc gridSpan="9">
                  <a:txBody>
                    <a:bodyPr/>
                    <a:lstStyle/>
                    <a:p>
                      <a:pPr marL="0" algn="ctr" defTabSz="435305" rtl="0" eaLnBrk="1" latinLnBrk="0" hangingPunct="1"/>
                      <a:r>
                        <a:rPr lang="ru-RU" sz="700" b="1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Предоставление услуги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232847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9.1.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Подтверждена личность заявителя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ТС: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5.1., 5.3.3.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435305" rtl="0" eaLnBrk="1" latinLnBrk="0" hangingPunct="1"/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Автоматически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7694404"/>
                  </a:ext>
                </a:extLst>
              </a:tr>
              <a:tr h="129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ЦС1: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6.5., 6.10., 8.2.1., 8.2.3.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64288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ЦС2: 6.5., 6.10., 8.2.1., 8.2.3.</a:t>
                      </a:r>
                      <a:endParaRPr lang="ru-RU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97796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9.2.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Подтверждены полномочия на подачу заявления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ТС: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5.2.-5.4., 5.8.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435305" rtl="0" eaLnBrk="1" latinLnBrk="0" hangingPunct="1"/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435305" rtl="0" eaLnBrk="1" latinLnBrk="0" hangingPunct="1"/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32202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ЦС1: 5.3, 5.4, 5.9, 6.4, 6.7, 8.6, 8.12., 8.18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81759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ЦС2: 5.9, 6.4, 6.7, 6.8, 8.6, 8.12., 8.18., 8.19 </a:t>
                      </a:r>
                      <a:endParaRPr lang="ru-RU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6803048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9.3.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Сведения, полученные посредством СМЭВ, совпадают со сведениями, указанными заявителем в запросе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ТС: -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17372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ЦС1: 6.1-6.7, 6.9, 6.10, 8.1-8.6, 8.8-8.12, 8.16-8.18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94832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6.1-6.7, 6.9, 6.10, 8.1-8.6, 8.8-8.12, 8.16-8.20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400401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41633" y="261611"/>
            <a:ext cx="875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23134002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367430AB-14C0-4622-918B-E34DE219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27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77BE727-1ED5-4CB2-BC28-631EA0EA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9. Критерии принятия решения 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763E593A-CDEF-46F4-B2D3-907B9198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03015"/>
              </p:ext>
            </p:extLst>
          </p:nvPr>
        </p:nvGraphicFramePr>
        <p:xfrm>
          <a:off x="254383" y="723151"/>
          <a:ext cx="8787891" cy="3154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9751">
                  <a:extLst>
                    <a:ext uri="{9D8B030D-6E8A-4147-A177-3AD203B41FA5}">
                      <a16:colId xmlns:a16="http://schemas.microsoft.com/office/drawing/2014/main" xmlns="" val="1753545929"/>
                    </a:ext>
                  </a:extLst>
                </a:gridCol>
                <a:gridCol w="1638645"/>
                <a:gridCol w="1188000">
                  <a:extLst>
                    <a:ext uri="{9D8B030D-6E8A-4147-A177-3AD203B41FA5}">
                      <a16:colId xmlns:a16="http://schemas.microsoft.com/office/drawing/2014/main" xmlns="" val="17188709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185709131"/>
                    </a:ext>
                  </a:extLst>
                </a:gridCol>
                <a:gridCol w="1159200">
                  <a:extLst>
                    <a:ext uri="{9D8B030D-6E8A-4147-A177-3AD203B41FA5}">
                      <a16:colId xmlns:a16="http://schemas.microsoft.com/office/drawing/2014/main" xmlns="" val="371861696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xmlns="" val="3496986619"/>
                    </a:ext>
                  </a:extLst>
                </a:gridCol>
                <a:gridCol w="977531">
                  <a:extLst>
                    <a:ext uri="{9D8B030D-6E8A-4147-A177-3AD203B41FA5}">
                      <a16:colId xmlns:a16="http://schemas.microsoft.com/office/drawing/2014/main" xmlns="" val="2128102728"/>
                    </a:ext>
                  </a:extLst>
                </a:gridCol>
                <a:gridCol w="893382">
                  <a:extLst>
                    <a:ext uri="{9D8B030D-6E8A-4147-A177-3AD203B41FA5}">
                      <a16:colId xmlns:a16="http://schemas.microsoft.com/office/drawing/2014/main" xmlns="" val="1796487968"/>
                    </a:ext>
                  </a:extLst>
                </a:gridCol>
                <a:gridCol w="893382">
                  <a:extLst>
                    <a:ext uri="{9D8B030D-6E8A-4147-A177-3AD203B41FA5}">
                      <a16:colId xmlns:a16="http://schemas.microsoft.com/office/drawing/2014/main" xmlns="" val="3460287959"/>
                    </a:ext>
                  </a:extLst>
                </a:gridCol>
              </a:tblGrid>
              <a:tr h="322537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Критерий принятия решения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№ пункта из состава запроса,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перечня док-в,</a:t>
                      </a:r>
                      <a:r>
                        <a:rPr lang="en-US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</a:t>
                      </a: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СМЭВ/витрины, условие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Наличие в ТС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(Да/Нет)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Способ проверки в ТС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(Сотрудник ведомства / Автоматически)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Наличие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в ЦС 1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(Да/Нет)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Способ проверки в ЦС 1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(Сотрудник ведомства / Автоматически)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Наличие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в ЦС 2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(Да/Нет)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Способ проверки в ЦС 2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(Сотрудник ведомства / Автоматически)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873535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algn="ctr"/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7569297"/>
                  </a:ext>
                </a:extLst>
              </a:tr>
              <a:tr h="243840">
                <a:tc rowSpan="3"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9.4.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Представлен полный перечень документов, необходимых для принятия решения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ТС: 5.1.-5.16.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1737252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ЦС1: 5.3, 5.4, 5.8-5.12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3688107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ЦС2: 5.8-5.12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417475"/>
                  </a:ext>
                </a:extLst>
              </a:tr>
              <a:tr h="279400">
                <a:tc rowSpan="3"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9.5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Подтверждено право собственности на имущество, в отношении которого планируется сделка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ТС: 5.6-5.9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  <a:r>
                        <a:rPr lang="ru-RU" sz="700" baseline="30000" dirty="0">
                          <a:latin typeface="Montserrat" panose="00000500000000000000" pitchFamily="2" charset="-52"/>
                        </a:rPr>
                        <a:t>2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Сотрудник ведомства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0754234"/>
                  </a:ext>
                </a:extLst>
              </a:tr>
              <a:tr h="558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ЦС1: 5.8, 5.9, 6.1, 6.2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3639694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ЦС2: 5.9, 6.1, 6.2, 6.8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021624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54383" y="382498"/>
            <a:ext cx="881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2534845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D4D65226-EFA7-49C9-9B80-F33B62A6B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28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16D0523-073B-4F96-9A42-AE60970EE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10. Результат предоставления услуги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697D0229-783B-48DF-8CF4-450C09346130}"/>
              </a:ext>
            </a:extLst>
          </p:cNvPr>
          <p:cNvSpPr txBox="1">
            <a:spLocks/>
          </p:cNvSpPr>
          <p:nvPr/>
        </p:nvSpPr>
        <p:spPr>
          <a:xfrm>
            <a:off x="600276" y="889202"/>
            <a:ext cx="2218448" cy="19210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rgbClr val="FF0000"/>
                </a:solidFill>
              </a:rPr>
              <a:t>Результат в текущем состоянии:</a:t>
            </a:r>
          </a:p>
        </p:txBody>
      </p:sp>
      <p:sp>
        <p:nvSpPr>
          <p:cNvPr id="8" name="Блок-схема: объединение 7">
            <a:extLst>
              <a:ext uri="{FF2B5EF4-FFF2-40B4-BE49-F238E27FC236}">
                <a16:creationId xmlns:a16="http://schemas.microsoft.com/office/drawing/2014/main" xmlns="" id="{BE2F497D-C041-47FD-BBC6-3AE468E82415}"/>
              </a:ext>
            </a:extLst>
          </p:cNvPr>
          <p:cNvSpPr/>
          <p:nvPr/>
        </p:nvSpPr>
        <p:spPr>
          <a:xfrm rot="16200000">
            <a:off x="542187" y="930871"/>
            <a:ext cx="192101" cy="122942"/>
          </a:xfrm>
          <a:prstGeom prst="flowChartMerg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Блок-схема: процесс 8">
            <a:extLst>
              <a:ext uri="{FF2B5EF4-FFF2-40B4-BE49-F238E27FC236}">
                <a16:creationId xmlns:a16="http://schemas.microsoft.com/office/drawing/2014/main" xmlns="" id="{AE3CF973-940D-4FC0-82A7-C447BDF4326A}"/>
              </a:ext>
            </a:extLst>
          </p:cNvPr>
          <p:cNvSpPr/>
          <p:nvPr/>
        </p:nvSpPr>
        <p:spPr>
          <a:xfrm>
            <a:off x="449562" y="1367971"/>
            <a:ext cx="2369162" cy="2952729"/>
          </a:xfrm>
          <a:prstGeom prst="flowChartProcess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chemeClr val="bg1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504D"/>
              </a:solidFill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734D6843-8A57-4482-9A85-4EB34349BC61}"/>
              </a:ext>
            </a:extLst>
          </p:cNvPr>
          <p:cNvSpPr txBox="1">
            <a:spLocks/>
          </p:cNvSpPr>
          <p:nvPr/>
        </p:nvSpPr>
        <p:spPr>
          <a:xfrm>
            <a:off x="580849" y="2298712"/>
            <a:ext cx="2106587" cy="71791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AutoNum type="arabicPeriod"/>
            </a:pPr>
            <a:r>
              <a:rPr lang="ru-RU" sz="800" dirty="0">
                <a:solidFill>
                  <a:prstClr val="black"/>
                </a:solidFill>
              </a:rPr>
              <a:t> Решение о выдаче предварительного разрешения на совершение сделок с имуществом несовершеннолетнего в бумажной форме. Автоматическое направление результата по месту требования не применяется</a:t>
            </a:r>
          </a:p>
          <a:p>
            <a:pPr algn="ctr">
              <a:buFontTx/>
              <a:buAutoNum type="arabicPeriod"/>
            </a:pPr>
            <a:endParaRPr lang="ru-RU" sz="800" dirty="0">
              <a:solidFill>
                <a:prstClr val="black"/>
              </a:solidFill>
            </a:endParaRPr>
          </a:p>
          <a:p>
            <a:pPr algn="ctr">
              <a:buFontTx/>
              <a:buAutoNum type="arabicPeriod"/>
            </a:pPr>
            <a:r>
              <a:rPr lang="ru-RU" sz="800" dirty="0">
                <a:solidFill>
                  <a:prstClr val="black"/>
                </a:solidFill>
              </a:rPr>
              <a:t> Решение выдается на бумажном носителе в ведомстве или МФЦ</a:t>
            </a:r>
          </a:p>
          <a:p>
            <a:pPr algn="ctr">
              <a:buFontTx/>
              <a:buAutoNum type="arabicPeriod"/>
            </a:pPr>
            <a:endParaRPr lang="ru-RU" sz="800" dirty="0">
              <a:solidFill>
                <a:prstClr val="black"/>
              </a:solidFill>
            </a:endParaRPr>
          </a:p>
          <a:p>
            <a:pPr algn="ctr">
              <a:buFontTx/>
              <a:buAutoNum type="arabicPeriod"/>
            </a:pPr>
            <a:r>
              <a:rPr lang="ru-RU" sz="800" dirty="0">
                <a:solidFill>
                  <a:prstClr val="black"/>
                </a:solidFill>
              </a:rPr>
              <a:t> Учет принятых решений в текущем состоянии не предусмотрен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xmlns="" id="{9C59543A-693C-4FDB-81E4-FD6AE3381F15}"/>
              </a:ext>
            </a:extLst>
          </p:cNvPr>
          <p:cNvSpPr txBox="1">
            <a:spLocks/>
          </p:cNvSpPr>
          <p:nvPr/>
        </p:nvSpPr>
        <p:spPr>
          <a:xfrm>
            <a:off x="3402415" y="898413"/>
            <a:ext cx="2002238" cy="19210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rgbClr val="00B050"/>
                </a:solidFill>
              </a:rPr>
              <a:t>Результат в целевом состоянии 1:</a:t>
            </a:r>
          </a:p>
        </p:txBody>
      </p:sp>
      <p:sp>
        <p:nvSpPr>
          <p:cNvPr id="13" name="Блок-схема: объединение 12">
            <a:extLst>
              <a:ext uri="{FF2B5EF4-FFF2-40B4-BE49-F238E27FC236}">
                <a16:creationId xmlns:a16="http://schemas.microsoft.com/office/drawing/2014/main" xmlns="" id="{508E70B2-551E-4A2C-B753-B0A0EAC94782}"/>
              </a:ext>
            </a:extLst>
          </p:cNvPr>
          <p:cNvSpPr/>
          <p:nvPr/>
        </p:nvSpPr>
        <p:spPr>
          <a:xfrm rot="16200000">
            <a:off x="3218696" y="951205"/>
            <a:ext cx="192101" cy="122942"/>
          </a:xfrm>
          <a:prstGeom prst="flowChartMerge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Блок-схема: процесс 13">
            <a:extLst>
              <a:ext uri="{FF2B5EF4-FFF2-40B4-BE49-F238E27FC236}">
                <a16:creationId xmlns:a16="http://schemas.microsoft.com/office/drawing/2014/main" xmlns="" id="{A4EF6DED-96BF-4B6E-8F3F-41781FB045F9}"/>
              </a:ext>
            </a:extLst>
          </p:cNvPr>
          <p:cNvSpPr/>
          <p:nvPr/>
        </p:nvSpPr>
        <p:spPr>
          <a:xfrm>
            <a:off x="3205642" y="1367971"/>
            <a:ext cx="2269730" cy="2952729"/>
          </a:xfrm>
          <a:prstGeom prst="flowChartProcess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BBB59"/>
              </a:solidFill>
            </a:endParaRP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xmlns="" id="{2375CEF8-53D0-46A3-85CE-60DA5E47D2A8}"/>
              </a:ext>
            </a:extLst>
          </p:cNvPr>
          <p:cNvSpPr txBox="1">
            <a:spLocks/>
          </p:cNvSpPr>
          <p:nvPr/>
        </p:nvSpPr>
        <p:spPr>
          <a:xfrm>
            <a:off x="3293882" y="2298625"/>
            <a:ext cx="2181490" cy="71791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AutoNum type="arabicPeriod"/>
            </a:pPr>
            <a:r>
              <a:rPr lang="ru-RU" sz="800" dirty="0">
                <a:solidFill>
                  <a:prstClr val="black"/>
                </a:solidFill>
              </a:rPr>
              <a:t> Реестровая запись, содержащая сведения о принятом решении</a:t>
            </a:r>
          </a:p>
          <a:p>
            <a:pPr algn="ctr">
              <a:buFontTx/>
              <a:buAutoNum type="arabicPeriod"/>
            </a:pPr>
            <a:endParaRPr lang="ru-RU" sz="800" dirty="0">
              <a:solidFill>
                <a:prstClr val="black"/>
              </a:solidFill>
            </a:endParaRPr>
          </a:p>
          <a:p>
            <a:pPr algn="ctr">
              <a:buFontTx/>
              <a:buAutoNum type="arabicPeriod"/>
            </a:pPr>
            <a:r>
              <a:rPr lang="ru-RU" sz="800" dirty="0">
                <a:solidFill>
                  <a:prstClr val="black"/>
                </a:solidFill>
              </a:rPr>
              <a:t> Результат в форме электронной выписки из Реестра принятых решений поступает в ЛК РПГУ заявителя. Автоматическое направление результата по месту требования не применяется</a:t>
            </a:r>
          </a:p>
          <a:p>
            <a:pPr algn="ctr">
              <a:buFontTx/>
              <a:buAutoNum type="arabicPeriod"/>
            </a:pPr>
            <a:endParaRPr lang="ru-RU" sz="800" dirty="0">
              <a:solidFill>
                <a:prstClr val="black"/>
              </a:solidFill>
            </a:endParaRPr>
          </a:p>
          <a:p>
            <a:pPr algn="ctr">
              <a:buFontTx/>
              <a:buAutoNum type="arabicPeriod"/>
            </a:pPr>
            <a:r>
              <a:rPr lang="ru-RU" sz="800" dirty="0">
                <a:solidFill>
                  <a:prstClr val="black"/>
                </a:solidFill>
              </a:rPr>
              <a:t> Учет принятых решений ведется в информационной системе уполномоченного органа исполнительной власти Кемеровской области - Кузбасса</a:t>
            </a:r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62CA5ACA-C11A-B6B3-765A-60D769E436A3}"/>
              </a:ext>
            </a:extLst>
          </p:cNvPr>
          <p:cNvSpPr txBox="1">
            <a:spLocks/>
          </p:cNvSpPr>
          <p:nvPr/>
        </p:nvSpPr>
        <p:spPr>
          <a:xfrm>
            <a:off x="6209806" y="906885"/>
            <a:ext cx="2002238" cy="19210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rgbClr val="00B050"/>
                </a:solidFill>
              </a:rPr>
              <a:t>Результат в целевом состоянии 2:</a:t>
            </a:r>
          </a:p>
        </p:txBody>
      </p:sp>
      <p:sp>
        <p:nvSpPr>
          <p:cNvPr id="19" name="Блок-схема: объединение 18">
            <a:extLst>
              <a:ext uri="{FF2B5EF4-FFF2-40B4-BE49-F238E27FC236}">
                <a16:creationId xmlns:a16="http://schemas.microsoft.com/office/drawing/2014/main" xmlns="" id="{9A870A77-623E-8C1A-EDD2-32E3BF1D6B18}"/>
              </a:ext>
            </a:extLst>
          </p:cNvPr>
          <p:cNvSpPr/>
          <p:nvPr/>
        </p:nvSpPr>
        <p:spPr>
          <a:xfrm rot="16200000">
            <a:off x="6044599" y="941464"/>
            <a:ext cx="192101" cy="122942"/>
          </a:xfrm>
          <a:prstGeom prst="flowChartMerge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Блок-схема: процесс 2">
            <a:extLst>
              <a:ext uri="{FF2B5EF4-FFF2-40B4-BE49-F238E27FC236}">
                <a16:creationId xmlns:a16="http://schemas.microsoft.com/office/drawing/2014/main" xmlns="" id="{8C2CD326-D858-2202-D573-A4AB38B16C31}"/>
              </a:ext>
            </a:extLst>
          </p:cNvPr>
          <p:cNvSpPr/>
          <p:nvPr/>
        </p:nvSpPr>
        <p:spPr>
          <a:xfrm>
            <a:off x="6006172" y="1367972"/>
            <a:ext cx="2269731" cy="2952728"/>
          </a:xfrm>
          <a:prstGeom prst="flowChartProcess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BBB59"/>
              </a:solidFill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62C7154-3DBC-9373-9E1E-5150354FBFB9}"/>
              </a:ext>
            </a:extLst>
          </p:cNvPr>
          <p:cNvSpPr txBox="1">
            <a:spLocks/>
          </p:cNvSpPr>
          <p:nvPr/>
        </p:nvSpPr>
        <p:spPr>
          <a:xfrm>
            <a:off x="6079179" y="2298712"/>
            <a:ext cx="2171296" cy="71791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AutoNum type="arabicPeriod"/>
            </a:pPr>
            <a:r>
              <a:rPr lang="ru-RU" sz="800" dirty="0">
                <a:solidFill>
                  <a:prstClr val="black"/>
                </a:solidFill>
              </a:rPr>
              <a:t> Реестровая запись, содержащая сведения о принятом решении</a:t>
            </a:r>
          </a:p>
          <a:p>
            <a:pPr algn="ctr">
              <a:buFontTx/>
              <a:buAutoNum type="arabicPeriod"/>
            </a:pPr>
            <a:endParaRPr lang="ru-RU" sz="800" dirty="0">
              <a:solidFill>
                <a:prstClr val="black"/>
              </a:solidFill>
            </a:endParaRPr>
          </a:p>
          <a:p>
            <a:pPr algn="ctr">
              <a:buFontTx/>
              <a:buAutoNum type="arabicPeriod"/>
            </a:pPr>
            <a:r>
              <a:rPr lang="ru-RU" sz="800" dirty="0">
                <a:solidFill>
                  <a:prstClr val="black"/>
                </a:solidFill>
              </a:rPr>
              <a:t> Результат в форме электронной выписки из Реестра принятых решений поступает в ЛК РПГУ заявителя. Автоматическое направление результата по месту требования не применяется</a:t>
            </a:r>
          </a:p>
          <a:p>
            <a:pPr algn="ctr">
              <a:buFontTx/>
              <a:buAutoNum type="arabicPeriod"/>
            </a:pPr>
            <a:endParaRPr lang="ru-RU" sz="800" dirty="0">
              <a:solidFill>
                <a:prstClr val="black"/>
              </a:solidFill>
            </a:endParaRPr>
          </a:p>
          <a:p>
            <a:pPr algn="ctr">
              <a:buFontTx/>
              <a:buAutoNum type="arabicPeriod"/>
            </a:pPr>
            <a:r>
              <a:rPr lang="ru-RU" sz="800" dirty="0">
                <a:solidFill>
                  <a:prstClr val="black"/>
                </a:solidFill>
              </a:rPr>
              <a:t> Учет принятых решений ведется в информационной системе уполномоченного органа исполнительной власти Кемеровской области - Кузбасса</a:t>
            </a:r>
          </a:p>
        </p:txBody>
      </p:sp>
      <p:pic>
        <p:nvPicPr>
          <p:cNvPr id="10" name="Picture 8" descr="Web document flat linear long shadow icon. Digital file. Vector line symbol  4618442 Vector Art at Vecteezy">
            <a:extLst>
              <a:ext uri="{FF2B5EF4-FFF2-40B4-BE49-F238E27FC236}">
                <a16:creationId xmlns:a16="http://schemas.microsoft.com/office/drawing/2014/main" xmlns="" id="{A9C0E159-7464-47A8-E411-09767E2C6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670" y="1517642"/>
            <a:ext cx="717914" cy="71791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Web document flat linear long shadow icon. Digital file. Vector line symbol  4618442 Vector Art at Vecteezy">
            <a:extLst>
              <a:ext uri="{FF2B5EF4-FFF2-40B4-BE49-F238E27FC236}">
                <a16:creationId xmlns:a16="http://schemas.microsoft.com/office/drawing/2014/main" xmlns="" id="{09E59790-AF7A-EEE0-BADE-723EDCAF9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020" y="1517643"/>
            <a:ext cx="717913" cy="71791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Бумажные компьютерные иконки, блокнот, Разное, угол png | PNGEgg">
            <a:extLst>
              <a:ext uri="{FF2B5EF4-FFF2-40B4-BE49-F238E27FC236}">
                <a16:creationId xmlns:a16="http://schemas.microsoft.com/office/drawing/2014/main" xmlns="" id="{D55EDA27-B31C-615E-2591-73A0B491A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503" y="1517642"/>
            <a:ext cx="685926" cy="717914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3" y="412658"/>
            <a:ext cx="8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1579919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8C284BC4-B232-4D56-A62D-80FF0C621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29</a:t>
            </a:fld>
            <a:endParaRPr dirty="0"/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6E3FDE5A-F92F-458F-BE2B-D1C0BBDE60B0}"/>
              </a:ext>
            </a:extLst>
          </p:cNvPr>
          <p:cNvSpPr txBox="1">
            <a:spLocks/>
          </p:cNvSpPr>
          <p:nvPr/>
        </p:nvSpPr>
        <p:spPr>
          <a:xfrm>
            <a:off x="362283" y="227844"/>
            <a:ext cx="6401387" cy="2683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35305" rtl="0" eaLnBrk="1" latinLnBrk="0" hangingPunct="1">
              <a:spcBef>
                <a:spcPct val="0"/>
              </a:spcBef>
              <a:buNone/>
              <a:defRPr sz="1500" b="0" i="0" kern="1200" cap="none">
                <a:solidFill>
                  <a:schemeClr val="bg1"/>
                </a:solidFill>
                <a:latin typeface="Montserrat" panose="00000500000000000000" pitchFamily="2" charset="-52"/>
                <a:ea typeface="+mj-ea"/>
                <a:cs typeface="Arial"/>
              </a:defRPr>
            </a:lvl1pPr>
          </a:lstStyle>
          <a:p>
            <a:r>
              <a:rPr lang="ru-RU" dirty="0">
                <a:solidFill>
                  <a:prstClr val="black"/>
                </a:solidFill>
              </a:rPr>
              <a:t>11. Выполнение требований достижения целевого состояния</a:t>
            </a:r>
          </a:p>
        </p:txBody>
      </p:sp>
      <p:graphicFrame>
        <p:nvGraphicFramePr>
          <p:cNvPr id="9" name="Таблица 5">
            <a:extLst>
              <a:ext uri="{FF2B5EF4-FFF2-40B4-BE49-F238E27FC236}">
                <a16:creationId xmlns:a16="http://schemas.microsoft.com/office/drawing/2014/main" xmlns="" id="{6EC3AFF7-B4D7-47C3-AC8A-764E1684E3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850893"/>
              </p:ext>
            </p:extLst>
          </p:nvPr>
        </p:nvGraphicFramePr>
        <p:xfrm>
          <a:off x="75803" y="839689"/>
          <a:ext cx="8992393" cy="3718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6210">
                  <a:extLst>
                    <a:ext uri="{9D8B030D-6E8A-4147-A177-3AD203B41FA5}">
                      <a16:colId xmlns:a16="http://schemas.microsoft.com/office/drawing/2014/main" xmlns="" val="4153584785"/>
                    </a:ext>
                  </a:extLst>
                </a:gridCol>
                <a:gridCol w="5079187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137600">
                  <a:extLst>
                    <a:ext uri="{9D8B030D-6E8A-4147-A177-3AD203B41FA5}">
                      <a16:colId xmlns:a16="http://schemas.microsoft.com/office/drawing/2014/main" xmlns="" val="3010440640"/>
                    </a:ext>
                  </a:extLst>
                </a:gridCol>
                <a:gridCol w="1189698">
                  <a:extLst>
                    <a:ext uri="{9D8B030D-6E8A-4147-A177-3AD203B41FA5}">
                      <a16:colId xmlns:a16="http://schemas.microsoft.com/office/drawing/2014/main" xmlns="" val="2720213379"/>
                    </a:ext>
                  </a:extLst>
                </a:gridCol>
                <a:gridCol w="1189698">
                  <a:extLst>
                    <a:ext uri="{9D8B030D-6E8A-4147-A177-3AD203B41FA5}">
                      <a16:colId xmlns:a16="http://schemas.microsoft.com/office/drawing/2014/main" xmlns="" val="2605590155"/>
                    </a:ext>
                  </a:extLst>
                </a:gridCol>
              </a:tblGrid>
              <a:tr h="259668"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Критерий оптимизации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Текущее состояние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Целевое состояние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Целевое состояние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152861"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11.1.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Упреждающее (</a:t>
                      </a:r>
                      <a:r>
                        <a:rPr lang="ru-RU" sz="800" b="1" baseline="0" dirty="0" err="1">
                          <a:latin typeface="Montserrat" panose="00000500000000000000" pitchFamily="2" charset="-52"/>
                        </a:rPr>
                        <a:t>проактивное</a:t>
                      </a:r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) предоставление услуги 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 (</a:t>
                      </a:r>
                      <a:r>
                        <a:rPr lang="ru-RU" sz="800" baseline="0" dirty="0">
                          <a:highlight>
                            <a:srgbClr val="BCE292"/>
                          </a:highlight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/</a:t>
                      </a:r>
                      <a:r>
                        <a:rPr lang="ru-RU" sz="800" baseline="0" dirty="0">
                          <a:highlight>
                            <a:srgbClr val="F2DCDB"/>
                          </a:highlight>
                          <a:latin typeface="Montserrat" panose="00000500000000000000" pitchFamily="2" charset="-52"/>
                        </a:rPr>
                        <a:t>Нет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 или "-", если неприменимо)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0161099"/>
                  </a:ext>
                </a:extLst>
              </a:tr>
              <a:tr h="216216"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11.2.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Обращение 24/7 (электронный запрос, в т.ч. посредством ЕПГУ, мгновенная регистрация и начало исчисления срока предоставления услуги) 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(</a:t>
                      </a:r>
                      <a:r>
                        <a:rPr lang="ru-RU" sz="800" baseline="0" dirty="0">
                          <a:highlight>
                            <a:srgbClr val="BCE292"/>
                          </a:highlight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/</a:t>
                      </a:r>
                      <a:r>
                        <a:rPr lang="ru-RU" sz="800" baseline="0" dirty="0">
                          <a:highlight>
                            <a:srgbClr val="F2DCDB"/>
                          </a:highlight>
                          <a:latin typeface="Montserrat" panose="00000500000000000000" pitchFamily="2" charset="-52"/>
                        </a:rPr>
                        <a:t>Нет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 или "-", если неприменимо)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819147"/>
                  </a:ext>
                </a:extLst>
              </a:tr>
              <a:tr h="216216"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11.3.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Электронное взаимодействие с заявителем в ходе получения услуги 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(</a:t>
                      </a:r>
                      <a:r>
                        <a:rPr lang="ru-RU" sz="800" baseline="0" dirty="0">
                          <a:highlight>
                            <a:srgbClr val="BCE292"/>
                          </a:highlight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/</a:t>
                      </a:r>
                      <a:r>
                        <a:rPr lang="ru-RU" sz="800" baseline="0" dirty="0">
                          <a:highlight>
                            <a:srgbClr val="F2DCDB"/>
                          </a:highlight>
                          <a:latin typeface="Montserrat" panose="00000500000000000000" pitchFamily="2" charset="-52"/>
                        </a:rPr>
                        <a:t>Нет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 или "-", если неприменимо)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9225694"/>
                  </a:ext>
                </a:extLst>
              </a:tr>
              <a:tr h="216216"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11.4.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Получение результата предоставления услуги в режиме 24/7 (реестровая запись или предоставление сведений) </a:t>
                      </a:r>
                      <a:r>
                        <a:rPr lang="ru-RU" sz="800" b="0" i="0" baseline="0" dirty="0">
                          <a:latin typeface="Montserrat" panose="00000500000000000000" pitchFamily="2" charset="-52"/>
                        </a:rPr>
                        <a:t>(</a:t>
                      </a:r>
                      <a:r>
                        <a:rPr lang="ru-RU" sz="800" b="0" i="0" baseline="0" dirty="0">
                          <a:highlight>
                            <a:srgbClr val="BCE292"/>
                          </a:highlight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00" b="0" i="0" baseline="0" dirty="0">
                          <a:latin typeface="Montserrat" panose="00000500000000000000" pitchFamily="2" charset="-52"/>
                        </a:rPr>
                        <a:t>/</a:t>
                      </a:r>
                      <a:r>
                        <a:rPr lang="ru-RU" sz="800" b="0" i="0" baseline="0" dirty="0">
                          <a:highlight>
                            <a:srgbClr val="F2DCDB"/>
                          </a:highlight>
                          <a:latin typeface="Montserrat" panose="00000500000000000000" pitchFamily="2" charset="-52"/>
                        </a:rPr>
                        <a:t>Нет</a:t>
                      </a:r>
                      <a:r>
                        <a:rPr lang="ru-RU" sz="800" b="0" i="0" baseline="0" dirty="0">
                          <a:latin typeface="Montserrat" panose="00000500000000000000" pitchFamily="2" charset="-52"/>
                        </a:rPr>
                        <a:t>, "-", если результатом является материальный объект или действие)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5659987"/>
                  </a:ext>
                </a:extLst>
              </a:tr>
              <a:tr h="216216"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Документы, представляемые заявителем 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(кол-во документов: 0 – </a:t>
                      </a:r>
                      <a:r>
                        <a:rPr lang="ru-RU" sz="800" baseline="0" dirty="0">
                          <a:highlight>
                            <a:srgbClr val="BCE292"/>
                          </a:highlight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; сокращено до </a:t>
                      </a:r>
                      <a:r>
                        <a:rPr lang="en-US" sz="800" baseline="0" dirty="0">
                          <a:latin typeface="Montserrat" panose="00000500000000000000" pitchFamily="2" charset="-52"/>
                        </a:rPr>
                        <a:t>n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 – </a:t>
                      </a:r>
                      <a:r>
                        <a:rPr lang="ru-RU" sz="800" baseline="0" dirty="0">
                          <a:highlight>
                            <a:srgbClr val="F8D678"/>
                          </a:highlight>
                          <a:latin typeface="Montserrat" panose="00000500000000000000" pitchFamily="2" charset="-52"/>
                        </a:rPr>
                        <a:t>Частично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;</a:t>
                      </a:r>
                    </a:p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не сокращено</a:t>
                      </a:r>
                      <a:r>
                        <a:rPr lang="en-US" sz="800" baseline="0" dirty="0">
                          <a:latin typeface="Montserrat" panose="00000500000000000000" pitchFamily="2" charset="-52"/>
                        </a:rPr>
                        <a:t> - </a:t>
                      </a:r>
                      <a:r>
                        <a:rPr lang="ru-RU" sz="800" baseline="0" dirty="0">
                          <a:highlight>
                            <a:srgbClr val="F2DCDB"/>
                          </a:highlight>
                          <a:latin typeface="Montserrat" panose="00000500000000000000" pitchFamily="2" charset="-52"/>
                        </a:rPr>
                        <a:t>Нет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Нет (до 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Частично (2-7)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Частично (2-4)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3231338"/>
                  </a:ext>
                </a:extLst>
              </a:tr>
              <a:tr h="216216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11.6.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Онлайн оплата государственной пошлины 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(</a:t>
                      </a:r>
                      <a:r>
                        <a:rPr lang="ru-RU" sz="800" baseline="0" dirty="0">
                          <a:highlight>
                            <a:srgbClr val="BCE292"/>
                          </a:highlight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/</a:t>
                      </a:r>
                      <a:r>
                        <a:rPr lang="ru-RU" sz="800" baseline="0" dirty="0">
                          <a:highlight>
                            <a:srgbClr val="F2DCDB"/>
                          </a:highlight>
                          <a:latin typeface="Montserrat" panose="00000500000000000000" pitchFamily="2" charset="-52"/>
                        </a:rPr>
                        <a:t>Нет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 или "-", если неприменимо)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1731767"/>
                  </a:ext>
                </a:extLst>
              </a:tr>
              <a:tr h="216216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11.7.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baseline="0" dirty="0">
                          <a:latin typeface="Montserrat" panose="00000500000000000000" pitchFamily="2" charset="-52"/>
                        </a:rPr>
                        <a:t>Автоматическое осуществление межведомственного (внутриведомственного) взаимодействия</a:t>
                      </a:r>
                      <a:r>
                        <a:rPr lang="ru-RU" sz="800" b="0" i="0" baseline="0" dirty="0"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(</a:t>
                      </a:r>
                      <a:r>
                        <a:rPr lang="ru-RU" sz="800" baseline="0" dirty="0">
                          <a:highlight>
                            <a:srgbClr val="BCE292"/>
                          </a:highlight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/</a:t>
                      </a:r>
                      <a:r>
                        <a:rPr lang="ru-RU" sz="800" baseline="0" dirty="0">
                          <a:highlight>
                            <a:srgbClr val="F2DCDB"/>
                          </a:highlight>
                          <a:latin typeface="Montserrat" panose="00000500000000000000" pitchFamily="2" charset="-52"/>
                        </a:rPr>
                        <a:t>Нет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 или "-", если неприменимо)</a:t>
                      </a:r>
                      <a:endParaRPr lang="ru-RU" sz="800" b="0" i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812614"/>
                  </a:ext>
                </a:extLst>
              </a:tr>
              <a:tr h="216216"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11.8.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baseline="0" dirty="0">
                          <a:latin typeface="Montserrat" panose="00000500000000000000" pitchFamily="2" charset="-52"/>
                        </a:rPr>
                        <a:t>Роботизация процесса предоставления услуги (в т.ч. принятия решения о предоставлении услуги) 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(</a:t>
                      </a:r>
                      <a:r>
                        <a:rPr lang="ru-RU" sz="800" baseline="0" dirty="0">
                          <a:highlight>
                            <a:srgbClr val="BCE292"/>
                          </a:highlight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/</a:t>
                      </a:r>
                      <a:r>
                        <a:rPr lang="ru-RU" sz="800" baseline="0" dirty="0">
                          <a:highlight>
                            <a:srgbClr val="F1DCDB"/>
                          </a:highlight>
                          <a:latin typeface="Montserrat" panose="00000500000000000000" pitchFamily="2" charset="-52"/>
                        </a:rPr>
                        <a:t>Нет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/</a:t>
                      </a:r>
                      <a:r>
                        <a:rPr lang="ru-RU" sz="800" baseline="0" dirty="0">
                          <a:highlight>
                            <a:srgbClr val="F8D678"/>
                          </a:highlight>
                          <a:latin typeface="Montserrat" panose="00000500000000000000" pitchFamily="2" charset="-52"/>
                        </a:rPr>
                        <a:t>Частично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)</a:t>
                      </a:r>
                      <a:endParaRPr lang="ru-RU" sz="800" b="0" i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Частично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Частично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9500281"/>
                  </a:ext>
                </a:extLst>
              </a:tr>
              <a:tr h="216216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11.9.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Сокращение сроков предоставления услуги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 (рабочих дней: </a:t>
                      </a:r>
                      <a:r>
                        <a:rPr lang="en-US" sz="800" baseline="0" dirty="0">
                          <a:latin typeface="Montserrat" panose="00000500000000000000" pitchFamily="2" charset="-52"/>
                        </a:rPr>
                        <a:t>&lt;5 </a:t>
                      </a:r>
                      <a:r>
                        <a:rPr lang="ru-RU" sz="800" baseline="0" dirty="0" err="1">
                          <a:latin typeface="Montserrat" panose="00000500000000000000" pitchFamily="2" charset="-52"/>
                        </a:rPr>
                        <a:t>р.д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. – </a:t>
                      </a:r>
                      <a:r>
                        <a:rPr lang="ru-RU" sz="800" baseline="0" dirty="0">
                          <a:highlight>
                            <a:srgbClr val="BCE292"/>
                          </a:highlight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; </a:t>
                      </a:r>
                      <a:r>
                        <a:rPr lang="en-US" sz="800" baseline="0" dirty="0">
                          <a:latin typeface="Montserrat" panose="00000500000000000000" pitchFamily="2" charset="-52"/>
                        </a:rPr>
                        <a:t>&lt;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10 </a:t>
                      </a:r>
                      <a:r>
                        <a:rPr lang="ru-RU" sz="800" baseline="0" dirty="0" err="1">
                          <a:latin typeface="Montserrat" panose="00000500000000000000" pitchFamily="2" charset="-52"/>
                        </a:rPr>
                        <a:t>р.д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. – </a:t>
                      </a:r>
                      <a:r>
                        <a:rPr lang="ru-RU" sz="800" baseline="0" dirty="0">
                          <a:highlight>
                            <a:srgbClr val="F8D678"/>
                          </a:highlight>
                          <a:latin typeface="Montserrat" panose="00000500000000000000" pitchFamily="2" charset="-52"/>
                        </a:rPr>
                        <a:t>Частично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; </a:t>
                      </a:r>
                      <a:r>
                        <a:rPr lang="en-US" sz="800" baseline="0" dirty="0">
                          <a:latin typeface="Montserrat" panose="00000500000000000000" pitchFamily="2" charset="-52"/>
                        </a:rPr>
                        <a:t>&gt;1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0</a:t>
                      </a:r>
                      <a:r>
                        <a:rPr lang="en-US" sz="800" baseline="0" dirty="0">
                          <a:latin typeface="Montserrat" panose="00000500000000000000" pitchFamily="2" charset="-52"/>
                        </a:rPr>
                        <a:t> - </a:t>
                      </a:r>
                      <a:r>
                        <a:rPr lang="ru-RU" sz="800" baseline="0" dirty="0">
                          <a:highlight>
                            <a:srgbClr val="F2DCDB"/>
                          </a:highlight>
                          <a:latin typeface="Montserrat" panose="00000500000000000000" pitchFamily="2" charset="-52"/>
                        </a:rPr>
                        <a:t>Нет</a:t>
                      </a:r>
                      <a:r>
                        <a:rPr lang="ru-RU" sz="800" baseline="0" dirty="0">
                          <a:latin typeface="Montserrat" panose="00000500000000000000" pitchFamily="2" charset="-52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Нет (15 </a:t>
                      </a:r>
                      <a:r>
                        <a:rPr lang="ru-RU" sz="800" b="1" baseline="0" dirty="0" err="1">
                          <a:latin typeface="Montserrat" panose="00000500000000000000" pitchFamily="2" charset="-52"/>
                        </a:rPr>
                        <a:t>р.д</a:t>
                      </a:r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.)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Да (5 </a:t>
                      </a:r>
                      <a:r>
                        <a:rPr lang="ru-RU" sz="800" b="1" baseline="0" dirty="0" err="1">
                          <a:latin typeface="Montserrat" panose="00000500000000000000" pitchFamily="2" charset="-52"/>
                        </a:rPr>
                        <a:t>р.д</a:t>
                      </a:r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.)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Да (3 </a:t>
                      </a:r>
                      <a:r>
                        <a:rPr lang="ru-RU" sz="800" b="1" baseline="0" dirty="0" err="1">
                          <a:latin typeface="Montserrat" panose="00000500000000000000" pitchFamily="2" charset="-52"/>
                        </a:rPr>
                        <a:t>р.д</a:t>
                      </a:r>
                      <a:r>
                        <a:rPr lang="ru-RU" sz="800" b="1" baseline="0" dirty="0">
                          <a:latin typeface="Montserrat" panose="00000500000000000000" pitchFamily="2" charset="-52"/>
                        </a:rPr>
                        <a:t>.)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091985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75803" y="470357"/>
            <a:ext cx="890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243408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35EFEC7F-116F-44FD-82FE-78989FBBB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0573" y="4700190"/>
            <a:ext cx="430007" cy="273843"/>
          </a:xfrm>
        </p:spPr>
        <p:txBody>
          <a:bodyPr/>
          <a:lstStyle/>
          <a:p>
            <a:fld id="{AA83A2C4-EAEE-0541-80F0-7D439BD8E73A}" type="slidenum">
              <a:rPr lang="ru-RU" smtClean="0"/>
              <a:t>3</a:t>
            </a:fld>
            <a:endParaRPr lang="ru-RU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605173" y="1969629"/>
            <a:ext cx="8443539" cy="314325"/>
            <a:chOff x="0" y="0"/>
            <a:chExt cx="6239866" cy="314351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65837" y="150673"/>
              <a:ext cx="6042355" cy="0"/>
            </a:xfrm>
            <a:prstGeom prst="line">
              <a:avLst/>
            </a:prstGeom>
            <a:ln w="603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Овал 43"/>
            <p:cNvSpPr/>
            <p:nvPr/>
          </p:nvSpPr>
          <p:spPr>
            <a:xfrm>
              <a:off x="0" y="51156"/>
              <a:ext cx="182880" cy="18288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6056986" y="51156"/>
              <a:ext cx="182880" cy="18288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6" name="Знак ''минус'' 13"/>
            <p:cNvSpPr/>
            <p:nvPr/>
          </p:nvSpPr>
          <p:spPr>
            <a:xfrm rot="16200000">
              <a:off x="329184" y="43841"/>
              <a:ext cx="299720" cy="241300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7" name="Знак ''минус'' 14"/>
            <p:cNvSpPr/>
            <p:nvPr/>
          </p:nvSpPr>
          <p:spPr>
            <a:xfrm rot="16200000">
              <a:off x="1089965" y="36526"/>
              <a:ext cx="299720" cy="241300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Знак ''минус'' 15"/>
            <p:cNvSpPr/>
            <p:nvPr/>
          </p:nvSpPr>
          <p:spPr>
            <a:xfrm rot="16200000">
              <a:off x="1850746" y="36526"/>
              <a:ext cx="299720" cy="241300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9" name="Знак ''минус'' 16"/>
            <p:cNvSpPr/>
            <p:nvPr/>
          </p:nvSpPr>
          <p:spPr>
            <a:xfrm rot="16200000">
              <a:off x="2611527" y="36526"/>
              <a:ext cx="299720" cy="241300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0" name="Знак ''минус'' 17"/>
            <p:cNvSpPr/>
            <p:nvPr/>
          </p:nvSpPr>
          <p:spPr>
            <a:xfrm rot="16200000">
              <a:off x="3372307" y="36526"/>
              <a:ext cx="299720" cy="241300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1" name="Знак ''минус'' 18"/>
            <p:cNvSpPr/>
            <p:nvPr/>
          </p:nvSpPr>
          <p:spPr>
            <a:xfrm rot="16200000">
              <a:off x="4133088" y="36526"/>
              <a:ext cx="299720" cy="241300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2" name="Знак ''минус'' 19"/>
            <p:cNvSpPr/>
            <p:nvPr/>
          </p:nvSpPr>
          <p:spPr>
            <a:xfrm rot="16200000">
              <a:off x="4893869" y="36526"/>
              <a:ext cx="299720" cy="241300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3" name="Знак ''минус'' 20"/>
            <p:cNvSpPr/>
            <p:nvPr/>
          </p:nvSpPr>
          <p:spPr>
            <a:xfrm rot="16200000">
              <a:off x="5654650" y="29210"/>
              <a:ext cx="299720" cy="241300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79" name="Овал 78"/>
          <p:cNvSpPr/>
          <p:nvPr/>
        </p:nvSpPr>
        <p:spPr>
          <a:xfrm>
            <a:off x="7924800" y="882650"/>
            <a:ext cx="1093694" cy="1016279"/>
          </a:xfrm>
          <a:prstGeom prst="ellipse">
            <a:avLst/>
          </a:prstGeom>
          <a:solidFill>
            <a:schemeClr val="bg1"/>
          </a:solidFill>
          <a:ln w="12700"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Совершение сделки с имуществом несовершеннолетнего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506807" y="1082343"/>
            <a:ext cx="726481" cy="8037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Подать заявление 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138207" y="882650"/>
            <a:ext cx="1080995" cy="100341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Потребность в совершении сделки с имуществом несовершеннолетнего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410067" y="1112670"/>
            <a:ext cx="787033" cy="795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Получить информацию об услуге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546089" y="1082343"/>
            <a:ext cx="762390" cy="8037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Совершить сделку с имуществом 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6492240" y="1082343"/>
            <a:ext cx="959763" cy="8037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Подтвердить совершение сделки (предоставить документы)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4492065" y="1082343"/>
            <a:ext cx="804502" cy="8037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Получить предварительное разрешение на сделку с имуществом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445185" y="1097888"/>
            <a:ext cx="787786" cy="788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Собрать необходимые документы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3263119" y="2388719"/>
            <a:ext cx="1125200" cy="8122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Заполнение простой и понятной формы заявления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Возможность направления электронного запроса посредством РПГУ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254085" y="2388719"/>
            <a:ext cx="1894969" cy="8122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Получить развернутую информацию о требованиях, сроках и пакете документов в соответствии с жизненной ситуацией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Получить информацию всеми возможными способами, в </a:t>
            </a:r>
            <a:r>
              <a:rPr lang="ru-RU" sz="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т.ч</a:t>
            </a: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дистанционно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6381499" y="2370068"/>
            <a:ext cx="1089659" cy="8037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Сокращение числа  контактов </a:t>
            </a:r>
            <a:r>
              <a:rPr lang="ru-RU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органом </a:t>
            </a: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власти, за счет предоставления документов, в электронном виде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482824" y="2406395"/>
            <a:ext cx="1233181" cy="8207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ru-RU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Получить электронный результат решения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Исправить ошибку в решении по короткому бизнес-пути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3256021" y="3273339"/>
            <a:ext cx="1132298" cy="8242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АР предусмотрено 4 формы заявления</a:t>
            </a:r>
            <a:r>
              <a:rPr lang="ru-RU" sz="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зависимости от категории заявителя и </a:t>
            </a:r>
            <a:r>
              <a:rPr lang="ru-RU" sz="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подуслуги</a:t>
            </a:r>
            <a:endParaRPr lang="ru-RU" sz="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228822" y="3299902"/>
            <a:ext cx="1920232" cy="8372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Отсутствие информирования по услуге в сети интернет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АР не содержит перечня необходимых документов  и сведений в зависимости от жизненной ситуации заявителя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367125" y="3256206"/>
            <a:ext cx="1089658" cy="8414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Только очное обращение в </a:t>
            </a:r>
            <a:r>
              <a:rPr lang="ru-RU" sz="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ООиП</a:t>
            </a: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 часы приема</a:t>
            </a:r>
            <a:b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4473473" y="3297126"/>
            <a:ext cx="1242531" cy="83006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Процедура исправления  </a:t>
            </a:r>
            <a:r>
              <a:rPr lang="ru-RU" sz="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тех.ошибки</a:t>
            </a:r>
            <a:r>
              <a:rPr lang="ru-RU" sz="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не описана в АР</a:t>
            </a:r>
            <a:endParaRPr lang="ru-RU" sz="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3263120" y="4242773"/>
            <a:ext cx="1125200" cy="78818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Разработать единое заявление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заявлении исключить все сведения, не влияющие на принятие решения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1253396" y="4241291"/>
            <a:ext cx="1895658" cy="78818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Персональное информирование</a:t>
            </a:r>
            <a:b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(профилирование) на сайте/ РПГУ и при консультации по телефону в зависимости от жизненной ситуации заявителя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6381501" y="4225746"/>
            <a:ext cx="1097279" cy="80372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Предоставление документов через сервис в личном кабинете на РПГУ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4505032" y="4242773"/>
            <a:ext cx="1210972" cy="78818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Разработать бланк заявления на исправление </a:t>
            </a:r>
            <a:r>
              <a:rPr lang="ru-RU" sz="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тех.ошибки</a:t>
            </a:r>
            <a:endParaRPr lang="ru-RU" sz="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Внедрить реестровую модель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B41291FB-0F74-42A3-551D-2AB8A2B28371}"/>
              </a:ext>
            </a:extLst>
          </p:cNvPr>
          <p:cNvSpPr txBox="1"/>
          <p:nvPr/>
        </p:nvSpPr>
        <p:spPr>
          <a:xfrm>
            <a:off x="67431" y="4214217"/>
            <a:ext cx="116139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b="1" dirty="0">
                <a:latin typeface="Montserrat" panose="00000500000000000000" pitchFamily="2" charset="-52"/>
              </a:rPr>
              <a:t>Рекомендации</a:t>
            </a:r>
          </a:p>
          <a:p>
            <a:r>
              <a:rPr lang="ru-RU" sz="800" dirty="0">
                <a:latin typeface="Montserrat" panose="00000500000000000000" pitchFamily="2" charset="-52"/>
              </a:rPr>
              <a:t>Что мы можем сделать,</a:t>
            </a:r>
          </a:p>
          <a:p>
            <a:r>
              <a:rPr lang="ru-RU" sz="800" dirty="0">
                <a:latin typeface="Montserrat" panose="00000500000000000000" pitchFamily="2" charset="-52"/>
              </a:rPr>
              <a:t>чтобы решить проблему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B41291FB-0F74-42A3-551D-2AB8A2B28371}"/>
              </a:ext>
            </a:extLst>
          </p:cNvPr>
          <p:cNvSpPr txBox="1"/>
          <p:nvPr/>
        </p:nvSpPr>
        <p:spPr>
          <a:xfrm>
            <a:off x="57811" y="3304609"/>
            <a:ext cx="116139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b="1" dirty="0">
                <a:latin typeface="Montserrat" panose="00000500000000000000" pitchFamily="2" charset="-52"/>
              </a:rPr>
              <a:t>Проблемы</a:t>
            </a:r>
          </a:p>
          <a:p>
            <a:r>
              <a:rPr lang="ru-RU" sz="800" dirty="0">
                <a:latin typeface="Montserrat" panose="00000500000000000000" pitchFamily="2" charset="-52"/>
              </a:rPr>
              <a:t>Что мешает, какие</a:t>
            </a:r>
          </a:p>
          <a:p>
            <a:r>
              <a:rPr lang="ru-RU" sz="800" dirty="0">
                <a:latin typeface="Montserrat" panose="00000500000000000000" pitchFamily="2" charset="-52"/>
              </a:rPr>
              <a:t>есть трудности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B41291FB-0F74-42A3-551D-2AB8A2B28371}"/>
              </a:ext>
            </a:extLst>
          </p:cNvPr>
          <p:cNvSpPr txBox="1"/>
          <p:nvPr/>
        </p:nvSpPr>
        <p:spPr>
          <a:xfrm>
            <a:off x="92694" y="2509016"/>
            <a:ext cx="116139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b="1" dirty="0">
                <a:latin typeface="Montserrat" panose="00000500000000000000" pitchFamily="2" charset="-52"/>
              </a:rPr>
              <a:t>Потребности</a:t>
            </a:r>
          </a:p>
          <a:p>
            <a:r>
              <a:rPr lang="ru-RU" sz="800" dirty="0">
                <a:latin typeface="Montserrat" panose="00000500000000000000" pitchFamily="2" charset="-52"/>
              </a:rPr>
              <a:t>Ожидания, как и что </a:t>
            </a:r>
          </a:p>
          <a:p>
            <a:r>
              <a:rPr lang="ru-RU" sz="800" dirty="0">
                <a:latin typeface="Montserrat" panose="00000500000000000000" pitchFamily="2" charset="-52"/>
              </a:rPr>
              <a:t>получить</a:t>
            </a:r>
          </a:p>
        </p:txBody>
      </p:sp>
      <p:sp>
        <p:nvSpPr>
          <p:cNvPr id="127" name="Заголовок 3">
            <a:extLst>
              <a:ext uri="{FF2B5EF4-FFF2-40B4-BE49-F238E27FC236}">
                <a16:creationId xmlns:a16="http://schemas.microsoft.com/office/drawing/2014/main" xmlns="" id="{5E97DC31-E010-74F2-9274-B9B5C42C2325}"/>
              </a:ext>
            </a:extLst>
          </p:cNvPr>
          <p:cNvSpPr txBox="1">
            <a:spLocks/>
          </p:cNvSpPr>
          <p:nvPr/>
        </p:nvSpPr>
        <p:spPr>
          <a:xfrm>
            <a:off x="407713" y="217370"/>
            <a:ext cx="6401387" cy="2683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1500" b="0" i="0" cap="none">
                <a:latin typeface="Montserrat" panose="00000500000000000000" pitchFamily="2" charset="-52"/>
                <a:ea typeface="+mj-ea"/>
                <a:cs typeface="Arial"/>
              </a:defRPr>
            </a:lvl1pPr>
          </a:lstStyle>
          <a:p>
            <a:r>
              <a:rPr lang="ru-RU" dirty="0" smtClean="0"/>
              <a:t>1.2. Клиентский путь</a:t>
            </a:r>
            <a:endParaRPr lang="ru-RU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95846" y="412658"/>
            <a:ext cx="8629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33687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3A6AF4C9-C288-45F4-A632-06DCC8AB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30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63CEBD2-0D4C-44C1-9A55-FDC6EBCE8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12. План мероприятий по достижению целевого состояния  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048920AB-3C6D-40E8-9D00-9BB5616D8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287652"/>
              </p:ext>
            </p:extLst>
          </p:nvPr>
        </p:nvGraphicFramePr>
        <p:xfrm>
          <a:off x="189247" y="788235"/>
          <a:ext cx="8767554" cy="3185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3372">
                  <a:extLst>
                    <a:ext uri="{9D8B030D-6E8A-4147-A177-3AD203B41FA5}">
                      <a16:colId xmlns:a16="http://schemas.microsoft.com/office/drawing/2014/main" xmlns="" val="1753545929"/>
                    </a:ext>
                  </a:extLst>
                </a:gridCol>
                <a:gridCol w="3895502">
                  <a:extLst>
                    <a:ext uri="{9D8B030D-6E8A-4147-A177-3AD203B41FA5}">
                      <a16:colId xmlns:a16="http://schemas.microsoft.com/office/drawing/2014/main" xmlns="" val="731438671"/>
                    </a:ext>
                  </a:extLst>
                </a:gridCol>
                <a:gridCol w="1415315">
                  <a:extLst>
                    <a:ext uri="{9D8B030D-6E8A-4147-A177-3AD203B41FA5}">
                      <a16:colId xmlns:a16="http://schemas.microsoft.com/office/drawing/2014/main" xmlns="" val="622991314"/>
                    </a:ext>
                  </a:extLst>
                </a:gridCol>
                <a:gridCol w="1283805">
                  <a:extLst>
                    <a:ext uri="{9D8B030D-6E8A-4147-A177-3AD203B41FA5}">
                      <a16:colId xmlns:a16="http://schemas.microsoft.com/office/drawing/2014/main" xmlns="" val="2574490689"/>
                    </a:ext>
                  </a:extLst>
                </a:gridCol>
                <a:gridCol w="929891">
                  <a:extLst>
                    <a:ext uri="{9D8B030D-6E8A-4147-A177-3AD203B41FA5}">
                      <a16:colId xmlns:a16="http://schemas.microsoft.com/office/drawing/2014/main" xmlns="" val="2358833542"/>
                    </a:ext>
                  </a:extLst>
                </a:gridCol>
                <a:gridCol w="879669">
                  <a:extLst>
                    <a:ext uri="{9D8B030D-6E8A-4147-A177-3AD203B41FA5}">
                      <a16:colId xmlns:a16="http://schemas.microsoft.com/office/drawing/2014/main" xmlns="" val="3268387490"/>
                    </a:ext>
                  </a:extLst>
                </a:gridCol>
              </a:tblGrid>
              <a:tr h="322537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мероприятия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№ пункта из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перечня док-в/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межведомственных обменов и витрин данных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Ответственный исполнитель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(соисполнители)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</a:t>
                      </a: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Комментарии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873535"/>
                  </a:ext>
                </a:extLst>
              </a:tr>
              <a:tr h="216133">
                <a:tc gridSpan="6">
                  <a:txBody>
                    <a:bodyPr/>
                    <a:lstStyle/>
                    <a:p>
                      <a:pPr algn="ctr"/>
                      <a:r>
                        <a:rPr lang="ru-RU" sz="700" b="1" baseline="0" dirty="0">
                          <a:latin typeface="Montserrat" panose="00000500000000000000" pitchFamily="2" charset="-52"/>
                        </a:rPr>
                        <a:t>План мероприятий по доработке инфраструктуры электронного правительства, информационных систем и электронных сервисов органов, участвующих в предоставлении услуги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700" b="1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7569297"/>
                  </a:ext>
                </a:extLst>
              </a:tr>
              <a:tr h="289742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Доработка РПГУ</a:t>
                      </a:r>
                      <a:r>
                        <a:rPr lang="ru-RU" sz="700" baseline="0">
                          <a:latin typeface="Montserrat" panose="00000500000000000000" pitchFamily="2" charset="-52"/>
                        </a:rPr>
                        <a:t>, создание ведомственной 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информационной системы уполномоченного органа, в том числе в части обеспечения автоматического межведомственного взаимодействия, учета и хранения результатов предоставления услуги в форме реестровой записи с возможностью автоматизированного формирования выписки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Кузбасса, </a:t>
                      </a:r>
                    </a:p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Уполномоченный ОИВ Кемеровской области – Кузбасса,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12.2023</a:t>
                      </a:r>
                      <a:endParaRPr lang="ru-RU" sz="7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>
                          <a:latin typeface="Montserrat" panose="00000500000000000000" pitchFamily="2" charset="-52"/>
                        </a:rPr>
                        <a:t>-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371371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Создание Витрины ПФР «Реестр законных представителей»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>
                          <a:latin typeface="Montserrat" panose="00000500000000000000" pitchFamily="2" charset="-52"/>
                        </a:rPr>
                        <a:t>6.7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ПФР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>
                          <a:latin typeface="Montserrat" panose="00000500000000000000" pitchFamily="2" charset="-52"/>
                        </a:rPr>
                        <a:t>03.2023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>
                          <a:latin typeface="Montserrat" panose="00000500000000000000" pitchFamily="2" charset="-52"/>
                        </a:rPr>
                        <a:t>–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81627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Доработка ЕИС Нотариата ( в части дополнения вида сведений «</a:t>
                      </a: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Веб-сервис ФНП подтверждения нотариального удостоверенного документа» сведениями, необходимыми для предоставления услуги, согласно целевому состоянию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5.3, 5.8/6.8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ФНП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06.2024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>
                          <a:latin typeface="Montserrat" panose="00000500000000000000" pitchFamily="2" charset="-52"/>
                        </a:rPr>
                        <a:t>–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75418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Доработка функциональности мобильного приложения «</a:t>
                      </a:r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Госключ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» в части расширения перечня жизненных ситуаций, для которых может быть использовано указанное приложение (заключение договора независимой оценки отчуждаемого имущества)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России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11.2024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67324186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План мероприятий по изменению НПА (общие положения)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86097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Внести изменения в Федеральный закон от 24.04.2008 </a:t>
                      </a:r>
                      <a:b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№ 48-ФЗ «Об опеке и попечительстве»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Минпросвещения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России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11.2024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5067227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189247" y="393630"/>
            <a:ext cx="839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4002478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3A6AF4C9-C288-45F4-A632-06DCC8AB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31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63CEBD2-0D4C-44C1-9A55-FDC6EBCE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81" y="75444"/>
            <a:ext cx="6401387" cy="26835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12. План мероприятий по достижению целевого состояния 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048920AB-3C6D-40E8-9D00-9BB5616D8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63011"/>
              </p:ext>
            </p:extLst>
          </p:nvPr>
        </p:nvGraphicFramePr>
        <p:xfrm>
          <a:off x="182005" y="584077"/>
          <a:ext cx="8878322" cy="4160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86370">
                  <a:extLst>
                    <a:ext uri="{9D8B030D-6E8A-4147-A177-3AD203B41FA5}">
                      <a16:colId xmlns:a16="http://schemas.microsoft.com/office/drawing/2014/main" xmlns="" val="1753545929"/>
                    </a:ext>
                  </a:extLst>
                </a:gridCol>
                <a:gridCol w="3242224">
                  <a:extLst>
                    <a:ext uri="{9D8B030D-6E8A-4147-A177-3AD203B41FA5}">
                      <a16:colId xmlns:a16="http://schemas.microsoft.com/office/drawing/2014/main" xmlns="" val="731438671"/>
                    </a:ext>
                  </a:extLst>
                </a:gridCol>
                <a:gridCol w="1185795">
                  <a:extLst>
                    <a:ext uri="{9D8B030D-6E8A-4147-A177-3AD203B41FA5}">
                      <a16:colId xmlns:a16="http://schemas.microsoft.com/office/drawing/2014/main" xmlns="" val="2729335108"/>
                    </a:ext>
                  </a:extLst>
                </a:gridCol>
                <a:gridCol w="2220674">
                  <a:extLst>
                    <a:ext uri="{9D8B030D-6E8A-4147-A177-3AD203B41FA5}">
                      <a16:colId xmlns:a16="http://schemas.microsoft.com/office/drawing/2014/main" xmlns="" val="3857458058"/>
                    </a:ext>
                  </a:extLst>
                </a:gridCol>
                <a:gridCol w="889848">
                  <a:extLst>
                    <a:ext uri="{9D8B030D-6E8A-4147-A177-3AD203B41FA5}">
                      <a16:colId xmlns:a16="http://schemas.microsoft.com/office/drawing/2014/main" xmlns="" val="2528827537"/>
                    </a:ext>
                  </a:extLst>
                </a:gridCol>
                <a:gridCol w="953411">
                  <a:extLst>
                    <a:ext uri="{9D8B030D-6E8A-4147-A177-3AD203B41FA5}">
                      <a16:colId xmlns:a16="http://schemas.microsoft.com/office/drawing/2014/main" xmlns="" val="1281454123"/>
                    </a:ext>
                  </a:extLst>
                </a:gridCol>
              </a:tblGrid>
              <a:tr h="355743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мероприятия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№ пункта из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перечня док-в/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межведомственных обменов и витрин данных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Ответственный исполнитель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(соисполнители)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</a:t>
                      </a: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Комментарии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873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Разработать административный 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регламент предоставления государственной услуги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«Выдача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подопечных», объединив Административный регламент «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Выдача органом опеки и попечительства предварительного разрешения на совершение сделок с имуществом несовершеннолетнего», утвержденный приказом Департамента образования и науки Кемеровской области от 06.11.2018 №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1901 и Административный регламент «Выдача органом опеки и попечительства предварительного разрешения на совершение сделок по отчуждению жилых помещений с участием несовершеннолетних», утвержденный приказом Министерства образования Кузбасса от 25.11.2021 № 3334 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Уполномоченный ОИВ Кемеровской области – Кузбасса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11.2023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28411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7.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Утвердить приказ Министерства образования Кузбасса «Об утверждении Положения об автоматизированной информационной системе Министерства образования Кузбасса «Реестр предварительных разрешений органов опеки и попечительства»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Уполномоченный ОИВ Кемеровской области – Кузбасса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10.2023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solidFill>
                            <a:srgbClr val="2F2817"/>
                          </a:solidFill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4029802"/>
                  </a:ext>
                </a:extLst>
              </a:tr>
              <a:tr h="134490">
                <a:tc gridSpan="6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План по доработке информационных систем и электронных сервисов органа, предоставляющего услугу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36257242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8.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Разработка и утверждение интерактивной формы запроса на РПГУ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Кузбасса, Уполномоченный ОИВ Кемеровской области – Кузбасса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09.2023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434872"/>
                  </a:ext>
                </a:extLst>
              </a:tr>
              <a:tr h="21609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9.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Вывод услуги на РПГУ в соответствии с целевым состоянием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Кузбасса, Уполномоченный ОИВ Кемеровской области – Кузбасса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11.2023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5262939"/>
                  </a:ext>
                </a:extLst>
              </a:tr>
              <a:tr h="16209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10.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Подключение органов, предоставляющих услугу, к Витрине ПФР «Реестр законных представителей»</a:t>
                      </a:r>
                    </a:p>
                    <a:p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Кузбасса, Уполномоченный ОИВ Кемеровской области – Кузбасса, ПФР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06.2023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57779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41633" y="269053"/>
            <a:ext cx="8759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11497301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3A6AF4C9-C288-45F4-A632-06DCC8AB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32</a:t>
            </a:fld>
            <a:endParaRPr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63CEBD2-0D4C-44C1-9A55-FDC6EBCE8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12. План мероприятий по достижению целевого состояния 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048920AB-3C6D-40E8-9D00-9BB5616D8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744234"/>
              </p:ext>
            </p:extLst>
          </p:nvPr>
        </p:nvGraphicFramePr>
        <p:xfrm>
          <a:off x="189245" y="891454"/>
          <a:ext cx="8878321" cy="3444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86370">
                  <a:extLst>
                    <a:ext uri="{9D8B030D-6E8A-4147-A177-3AD203B41FA5}">
                      <a16:colId xmlns:a16="http://schemas.microsoft.com/office/drawing/2014/main" xmlns="" val="1753545929"/>
                    </a:ext>
                  </a:extLst>
                </a:gridCol>
                <a:gridCol w="3242224">
                  <a:extLst>
                    <a:ext uri="{9D8B030D-6E8A-4147-A177-3AD203B41FA5}">
                      <a16:colId xmlns:a16="http://schemas.microsoft.com/office/drawing/2014/main" xmlns="" val="731438671"/>
                    </a:ext>
                  </a:extLst>
                </a:gridCol>
                <a:gridCol w="1185794">
                  <a:extLst>
                    <a:ext uri="{9D8B030D-6E8A-4147-A177-3AD203B41FA5}">
                      <a16:colId xmlns:a16="http://schemas.microsoft.com/office/drawing/2014/main" xmlns="" val="2729335108"/>
                    </a:ext>
                  </a:extLst>
                </a:gridCol>
                <a:gridCol w="2220674">
                  <a:extLst>
                    <a:ext uri="{9D8B030D-6E8A-4147-A177-3AD203B41FA5}">
                      <a16:colId xmlns:a16="http://schemas.microsoft.com/office/drawing/2014/main" xmlns="" val="3857458058"/>
                    </a:ext>
                  </a:extLst>
                </a:gridCol>
                <a:gridCol w="889848">
                  <a:extLst>
                    <a:ext uri="{9D8B030D-6E8A-4147-A177-3AD203B41FA5}">
                      <a16:colId xmlns:a16="http://schemas.microsoft.com/office/drawing/2014/main" xmlns="" val="2528827537"/>
                    </a:ext>
                  </a:extLst>
                </a:gridCol>
                <a:gridCol w="953411">
                  <a:extLst>
                    <a:ext uri="{9D8B030D-6E8A-4147-A177-3AD203B41FA5}">
                      <a16:colId xmlns:a16="http://schemas.microsoft.com/office/drawing/2014/main" xmlns="" val="1281454123"/>
                    </a:ext>
                  </a:extLst>
                </a:gridCol>
              </a:tblGrid>
              <a:tr h="322537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мероприятия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№ пункта из 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перечня док-в/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межведомственных обменов и витрин данных 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Ответственный исполнитель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(соисполнители)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Срок реализации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</a:t>
                      </a:r>
                      <a:r>
                        <a:rPr lang="ru-RU" sz="700" b="1" kern="12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Комментарии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873535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Подключение органов, предоставляющих услугу, к ФИС ГИБДД-М (Вид сведений «Выписка о транспортном средстве по его реквизитам»)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Кузбасса, Уполномоченный ОИВ Кемеровской области – Кузбасса, МВД России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10.2023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63665573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Подключение органов, предоставляющих услугу, к ИС МВД России (Виды сведений «Проверка действительности паспорта гражданина РФ по серии и номеру», «Регистрация по месту жительства»)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6.9, 6.10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Кузбасса, Уполномоченный ОИВ Кемеровской области – Кузбасса, МВД России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10.2023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7592801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Подключение органов, предоставляющих услугу, к ЕГРН (Вид сведений «Сведения из Единого государственного реестра недвижимости»)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Кузбасса, Уполномоченный ОИВ Кемеровской области – Кузбасса, Росреестр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10.2023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24318364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Подключение органов, предоставляющих услугу, к ЕГР ЗАГС (Виды сведений «</a:t>
                      </a: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Предоставление из ЕГР ЗАГС по запросу сведений о рождении»,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«</a:t>
                      </a: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Предоставление из ЕГР ЗАГС по запросу сведений о смерти», «Предоставление из ЕГР ЗАГС по запросу сведений о перемене имени», «Предоставление из ЕГР ЗАГС по запросу сведений о заключении (расторжении) брака»)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6.3.-6.6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Кузбасса, Уполномоченный ОИВ Кемеровской области – Кузбасса, ФНС России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10.2023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09808538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Подключение уполномоченных органов к ЕИС Нотариата к виду сведения </a:t>
                      </a: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Веб-сервиса ФНП подтверждения нотариального удостоверенного документа</a:t>
                      </a:r>
                    </a:p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6.7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err="1">
                          <a:latin typeface="Montserrat" panose="00000500000000000000" pitchFamily="2" charset="-52"/>
                        </a:rPr>
                        <a:t>Минцифры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 Кузбасса, Уполномоченный ОИВ Кемеровской области – Кузбасса, ФНП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09.2024</a:t>
                      </a:r>
                      <a:endParaRPr lang="ru-RU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962789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459065"/>
            <a:ext cx="839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38312631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0F03A7E7-A429-4C8C-9722-F43840A9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33</a:t>
            </a:fld>
            <a:endParaRPr dirty="0"/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DC97F936-B6AC-44B0-AF9A-38209F188785}"/>
              </a:ext>
            </a:extLst>
          </p:cNvPr>
          <p:cNvSpPr txBox="1">
            <a:spLocks/>
          </p:cNvSpPr>
          <p:nvPr/>
        </p:nvSpPr>
        <p:spPr>
          <a:xfrm>
            <a:off x="388347" y="227844"/>
            <a:ext cx="6401387" cy="2683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35305" rtl="0" eaLnBrk="1" latinLnBrk="0" hangingPunct="1">
              <a:spcBef>
                <a:spcPct val="0"/>
              </a:spcBef>
              <a:buNone/>
              <a:defRPr sz="1500" b="0" i="0" kern="1200" cap="none">
                <a:solidFill>
                  <a:schemeClr val="bg1"/>
                </a:solidFill>
                <a:latin typeface="Montserrat" panose="00000500000000000000" pitchFamily="2" charset="-52"/>
                <a:ea typeface="+mj-ea"/>
                <a:cs typeface="Arial"/>
              </a:defRPr>
            </a:lvl1pPr>
          </a:lstStyle>
          <a:p>
            <a:r>
              <a:rPr lang="ru-RU" dirty="0">
                <a:solidFill>
                  <a:prstClr val="black"/>
                </a:solidFill>
              </a:rPr>
              <a:t>13. План мероприятий по внесению изменений в НПА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D04628E5-C464-4F02-8D57-E3F55092F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557385"/>
              </p:ext>
            </p:extLst>
          </p:nvPr>
        </p:nvGraphicFramePr>
        <p:xfrm>
          <a:off x="250059" y="725664"/>
          <a:ext cx="8495479" cy="248224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2741">
                  <a:extLst>
                    <a:ext uri="{9D8B030D-6E8A-4147-A177-3AD203B41FA5}">
                      <a16:colId xmlns:a16="http://schemas.microsoft.com/office/drawing/2014/main" xmlns="" val="1753545929"/>
                    </a:ext>
                  </a:extLst>
                </a:gridCol>
                <a:gridCol w="1398120">
                  <a:extLst>
                    <a:ext uri="{9D8B030D-6E8A-4147-A177-3AD203B41FA5}">
                      <a16:colId xmlns:a16="http://schemas.microsoft.com/office/drawing/2014/main" xmlns="" val="731438671"/>
                    </a:ext>
                  </a:extLst>
                </a:gridCol>
                <a:gridCol w="1598548">
                  <a:extLst>
                    <a:ext uri="{9D8B030D-6E8A-4147-A177-3AD203B41FA5}">
                      <a16:colId xmlns:a16="http://schemas.microsoft.com/office/drawing/2014/main" xmlns="" val="3167506525"/>
                    </a:ext>
                  </a:extLst>
                </a:gridCol>
                <a:gridCol w="3853408">
                  <a:extLst>
                    <a:ext uri="{9D8B030D-6E8A-4147-A177-3AD203B41FA5}">
                      <a16:colId xmlns:a16="http://schemas.microsoft.com/office/drawing/2014/main" xmlns="" val="1529170811"/>
                    </a:ext>
                  </a:extLst>
                </a:gridCol>
                <a:gridCol w="1182662">
                  <a:extLst>
                    <a:ext uri="{9D8B030D-6E8A-4147-A177-3AD203B41FA5}">
                      <a16:colId xmlns:a16="http://schemas.microsoft.com/office/drawing/2014/main" xmlns="" val="358579839"/>
                    </a:ext>
                  </a:extLst>
                </a:gridCol>
              </a:tblGrid>
              <a:tr h="322537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НПА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Критерии оптимизации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Предложения по внесению изменений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Срок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873535"/>
                  </a:ext>
                </a:extLst>
              </a:tr>
              <a:tr h="110814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Федеральный закон от 24.04.2008 </a:t>
                      </a:r>
                      <a:b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№ 48-ФЗ «Об опеке и попечительстве»</a:t>
                      </a:r>
                    </a:p>
                  </a:txBody>
                  <a:tcPr marL="134394" marR="134394" marT="67197" marB="671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Сокращение сроков предоставления услуги</a:t>
                      </a:r>
                      <a:r>
                        <a:rPr lang="ru-RU" sz="700" kern="1200" baseline="300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marL="134394" marR="134394" marT="67197" marB="671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Установить предельный срок предоставления услуги для всех субъектов Российской Федерации не более трех рабочих дней.</a:t>
                      </a:r>
                    </a:p>
                  </a:txBody>
                  <a:tcPr marL="134394" marR="134394" marT="67197" marB="671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11.2024</a:t>
                      </a:r>
                    </a:p>
                  </a:txBody>
                  <a:tcPr marL="134394" marR="134394" marT="67197" marB="671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9130029"/>
                  </a:ext>
                </a:extLst>
              </a:tr>
              <a:tr h="28974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Приказ Министерства образования Кузбасса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Реестровая модель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Утвердить положение об автоматизированной информационной системе Министерства образования Кузбасса «Реестр предварительных разрешений органов опеки и попечительства», предусматривающее учет и подтверждение результатов предоставления органами опеки и попечительства государственной услуги «Выдача органом опеки и попечительства предварительного разрешения на совершение сделок с имуществом несовершеннолетнего» посредством внесения записи в автоматизированную информационную систему «Реестр предварительных разрешений органов опеки и попечительства»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10.2023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370767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CE44292-A03A-E550-578C-27A00592411A}"/>
              </a:ext>
            </a:extLst>
          </p:cNvPr>
          <p:cNvSpPr txBox="1"/>
          <p:nvPr/>
        </p:nvSpPr>
        <p:spPr>
          <a:xfrm>
            <a:off x="388347" y="4640939"/>
            <a:ext cx="8168799" cy="577625"/>
          </a:xfrm>
          <a:prstGeom prst="rect">
            <a:avLst/>
          </a:prstGeom>
        </p:spPr>
        <p:txBody>
          <a:bodyPr wrap="square" lIns="0" tIns="0" bIns="251999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 Для сокращения срока предоставления услуги на территории Кемеровской области – Кузбасса внесение изменений в указанный Федеральный закон не требуется. Вместе с тем допускается рассмотреть возможность внесения соответствующих изменений в целях тиражирования подхода к исчислению сроков на территории иных субъектов Российской Федерации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74783" y="362023"/>
            <a:ext cx="839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2268723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0F03A7E7-A429-4C8C-9722-F43840A9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34</a:t>
            </a:fld>
            <a:endParaRPr dirty="0"/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DC97F936-B6AC-44B0-AF9A-38209F188785}"/>
              </a:ext>
            </a:extLst>
          </p:cNvPr>
          <p:cNvSpPr txBox="1">
            <a:spLocks/>
          </p:cNvSpPr>
          <p:nvPr/>
        </p:nvSpPr>
        <p:spPr>
          <a:xfrm>
            <a:off x="388347" y="227844"/>
            <a:ext cx="6401387" cy="2683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35305" rtl="0" eaLnBrk="1" latinLnBrk="0" hangingPunct="1">
              <a:spcBef>
                <a:spcPct val="0"/>
              </a:spcBef>
              <a:buNone/>
              <a:defRPr sz="1500" b="0" i="0" kern="1200" cap="none">
                <a:solidFill>
                  <a:schemeClr val="bg1"/>
                </a:solidFill>
                <a:latin typeface="Montserrat" panose="00000500000000000000" pitchFamily="2" charset="-52"/>
                <a:ea typeface="+mj-ea"/>
                <a:cs typeface="Arial"/>
              </a:defRPr>
            </a:lvl1pPr>
          </a:lstStyle>
          <a:p>
            <a:r>
              <a:rPr lang="ru-RU" dirty="0">
                <a:solidFill>
                  <a:prstClr val="black"/>
                </a:solidFill>
              </a:rPr>
              <a:t>13. План мероприятий по внесению изменений в НПА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D04628E5-C464-4F02-8D57-E3F55092F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944151"/>
              </p:ext>
            </p:extLst>
          </p:nvPr>
        </p:nvGraphicFramePr>
        <p:xfrm>
          <a:off x="250059" y="725664"/>
          <a:ext cx="8495479" cy="391917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2741">
                  <a:extLst>
                    <a:ext uri="{9D8B030D-6E8A-4147-A177-3AD203B41FA5}">
                      <a16:colId xmlns:a16="http://schemas.microsoft.com/office/drawing/2014/main" xmlns="" val="1753545929"/>
                    </a:ext>
                  </a:extLst>
                </a:gridCol>
                <a:gridCol w="1398120">
                  <a:extLst>
                    <a:ext uri="{9D8B030D-6E8A-4147-A177-3AD203B41FA5}">
                      <a16:colId xmlns:a16="http://schemas.microsoft.com/office/drawing/2014/main" xmlns="" val="731438671"/>
                    </a:ext>
                  </a:extLst>
                </a:gridCol>
                <a:gridCol w="1598548">
                  <a:extLst>
                    <a:ext uri="{9D8B030D-6E8A-4147-A177-3AD203B41FA5}">
                      <a16:colId xmlns:a16="http://schemas.microsoft.com/office/drawing/2014/main" xmlns="" val="3167506525"/>
                    </a:ext>
                  </a:extLst>
                </a:gridCol>
                <a:gridCol w="3853408">
                  <a:extLst>
                    <a:ext uri="{9D8B030D-6E8A-4147-A177-3AD203B41FA5}">
                      <a16:colId xmlns:a16="http://schemas.microsoft.com/office/drawing/2014/main" xmlns="" val="1529170811"/>
                    </a:ext>
                  </a:extLst>
                </a:gridCol>
                <a:gridCol w="1182662">
                  <a:extLst>
                    <a:ext uri="{9D8B030D-6E8A-4147-A177-3AD203B41FA5}">
                      <a16:colId xmlns:a16="http://schemas.microsoft.com/office/drawing/2014/main" xmlns="" val="358579839"/>
                    </a:ext>
                  </a:extLst>
                </a:gridCol>
              </a:tblGrid>
              <a:tr h="322537"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НПА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 Критерии оптимизации</a:t>
                      </a:r>
                      <a:endParaRPr lang="ru-RU" sz="9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Предложения по внесению изменений</a:t>
                      </a:r>
                      <a:endParaRPr lang="ru-RU" sz="7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Срок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873535"/>
                  </a:ext>
                </a:extLst>
              </a:tr>
              <a:tr h="161311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Административный регламент предоставления государственной услуги «Выдача органом опеки и попечительства предварительного разрешения на совершение сделок с имуществом несовершеннолетнего», утвержденный приказом Департамента образования и науки Кемеровской области от 06.11.2018 № 1901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Обращение 24/7</a:t>
                      </a:r>
                      <a:endParaRPr lang="en-US" sz="700" b="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endParaRPr lang="en-US" sz="700" b="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Получение результата предоставления услуги в</a:t>
                      </a:r>
                      <a:r>
                        <a:rPr lang="en-US" sz="700" b="0" baseline="0" dirty="0"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режиме 24/7</a:t>
                      </a:r>
                      <a:endParaRPr lang="en-US" sz="700" b="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endParaRPr lang="en-US" sz="700" b="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Документы, представляемые заявителем </a:t>
                      </a:r>
                      <a:endParaRPr lang="en-US" sz="700" b="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endParaRPr lang="en-US" sz="700" b="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="0" i="0" baseline="0" dirty="0">
                          <a:latin typeface="Montserrat" panose="00000500000000000000" pitchFamily="2" charset="-52"/>
                        </a:rPr>
                        <a:t>Автоматическое осуществление межведомственного (внутриведомственного) взаимодействия</a:t>
                      </a:r>
                      <a:endParaRPr lang="en-US" sz="700" b="0" i="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="0" i="0" baseline="0" dirty="0">
                          <a:latin typeface="Montserrat" panose="00000500000000000000" pitchFamily="2" charset="-52"/>
                        </a:rPr>
                        <a:t> </a:t>
                      </a:r>
                      <a:endParaRPr lang="en-US" sz="700" b="0" i="0" baseline="0" dirty="0"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 Сокращение сроков предоставления услуги </a:t>
                      </a:r>
                      <a:endParaRPr lang="en-US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Разработка единого 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административного регламента предоставления государственной услуги, предусмотреть в том числе: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Сокращение срока предоставления услуги;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Сокращение перечня документов, представляемых заявителем, за счет обеспечения возможности их запроса посредством СМЭВ;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Автоматизацию всех административных процедур за исключением процедуры, связанной с принятием решения;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Ведение реестра принятых решений и реестровую запись в качестве результата предоставления услуги с возможностью направления заявителю выписки из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реестра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11.2023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endParaRPr lang="ru-RU" sz="700" baseline="0" dirty="0">
                        <a:highlight>
                          <a:srgbClr val="FFFF00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07694404"/>
                  </a:ext>
                </a:extLst>
              </a:tr>
              <a:tr h="28974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4.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Административный регламент предоставления государственной услуги «Выдача органом опеки и попечительства предварительного разрешения на совершение сделок по отчуждению жилых помещений с участием несовершеннолетних», утвержденный приказом Министерства образования Кузбасса от 25.11.2021 № 3334 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buFontTx/>
                        <a:buChar char="-"/>
                      </a:pPr>
                      <a:endParaRPr lang="ru-RU" sz="700" baseline="0" dirty="0" smtClean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buFontTx/>
                        <a:buChar char="-"/>
                      </a:pPr>
                      <a:endParaRPr lang="ru-RU" sz="700" baseline="0" dirty="0">
                        <a:highlight>
                          <a:srgbClr val="FFFF00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74783" y="362023"/>
            <a:ext cx="839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41444955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>
            <a:extLst>
              <a:ext uri="{FF2B5EF4-FFF2-40B4-BE49-F238E27FC236}">
                <a16:creationId xmlns:a16="http://schemas.microsoft.com/office/drawing/2014/main" xmlns="" id="{7F160305-38B5-509C-4024-8D1930E256F3}"/>
              </a:ext>
            </a:extLst>
          </p:cNvPr>
          <p:cNvSpPr txBox="1">
            <a:spLocks/>
          </p:cNvSpPr>
          <p:nvPr/>
        </p:nvSpPr>
        <p:spPr>
          <a:xfrm>
            <a:off x="660689" y="1941880"/>
            <a:ext cx="5484102" cy="17908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3000" b="1" i="0" kern="1200" cap="all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423"/>
              </a:spcBef>
              <a:buFontTx/>
              <a:buNone/>
              <a:defRPr sz="2100" b="0" i="0" kern="1200" cap="all" baseline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2pPr>
            <a:lvl3pPr marL="0" indent="0" algn="l" defTabSz="435305" rtl="0" eaLnBrk="1" latinLnBrk="0" hangingPunct="1">
              <a:spcBef>
                <a:spcPts val="635"/>
              </a:spcBef>
              <a:buFontTx/>
              <a:buNone/>
              <a:defRPr lang="en-US" sz="1400" b="0" i="0" kern="1200" dirty="0">
                <a:solidFill>
                  <a:srgbClr val="FFFFFF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635"/>
              </a:spcBef>
              <a:buFontTx/>
              <a:buNone/>
              <a:defRPr sz="1300" b="0" i="0" kern="12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Stem"/>
                <a:ea typeface="+mn-ea"/>
                <a:cs typeface="Stem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0" dirty="0">
                <a:solidFill>
                  <a:schemeClr val="tx1"/>
                </a:solidFill>
                <a:latin typeface="+mn-lt"/>
              </a:rPr>
              <a:t>спасибо </a:t>
            </a:r>
            <a:br>
              <a:rPr lang="ru-RU" sz="2400" b="0" dirty="0">
                <a:solidFill>
                  <a:schemeClr val="tx1"/>
                </a:solidFill>
                <a:latin typeface="+mn-lt"/>
              </a:rPr>
            </a:br>
            <a:r>
              <a:rPr lang="ru-RU" sz="2400" b="0" dirty="0">
                <a:solidFill>
                  <a:schemeClr val="tx1"/>
                </a:solidFill>
                <a:latin typeface="+mn-lt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6681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FF4137B4-BFFD-4424-8D39-84BBC81C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4</a:t>
            </a:fld>
            <a:endParaRPr lang="ru-RU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BD3297B-E623-4E41-AB95-7B35156D2DFE}"/>
              </a:ext>
            </a:extLst>
          </p:cNvPr>
          <p:cNvSpPr txBox="1">
            <a:spLocks/>
          </p:cNvSpPr>
          <p:nvPr/>
        </p:nvSpPr>
        <p:spPr>
          <a:xfrm>
            <a:off x="357788" y="600794"/>
            <a:ext cx="2620793" cy="2542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Критерии оптимизации:</a:t>
            </a:r>
          </a:p>
        </p:txBody>
      </p:sp>
      <p:sp>
        <p:nvSpPr>
          <p:cNvPr id="8" name="Блок-схема: объединение 7">
            <a:extLst>
              <a:ext uri="{FF2B5EF4-FFF2-40B4-BE49-F238E27FC236}">
                <a16:creationId xmlns:a16="http://schemas.microsoft.com/office/drawing/2014/main" xmlns="" id="{238F52A0-1AF2-48C8-8721-5CB7C976ED23}"/>
              </a:ext>
            </a:extLst>
          </p:cNvPr>
          <p:cNvSpPr/>
          <p:nvPr/>
        </p:nvSpPr>
        <p:spPr>
          <a:xfrm rot="16200000">
            <a:off x="49940" y="629182"/>
            <a:ext cx="192101" cy="122942"/>
          </a:xfrm>
          <a:prstGeom prst="flowChartMerg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C9072A33-5FC3-42B1-B440-E45A2FC60C0A}"/>
              </a:ext>
            </a:extLst>
          </p:cNvPr>
          <p:cNvSpPr txBox="1">
            <a:spLocks/>
          </p:cNvSpPr>
          <p:nvPr/>
        </p:nvSpPr>
        <p:spPr>
          <a:xfrm>
            <a:off x="3183360" y="2365700"/>
            <a:ext cx="1146809" cy="3625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на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50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% 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FD81BD30-2326-47A2-94D8-204E69BDFA28}"/>
              </a:ext>
            </a:extLst>
          </p:cNvPr>
          <p:cNvSpPr txBox="1">
            <a:spLocks/>
          </p:cNvSpPr>
          <p:nvPr/>
        </p:nvSpPr>
        <p:spPr>
          <a:xfrm>
            <a:off x="3022637" y="2582915"/>
            <a:ext cx="1627356" cy="369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750" dirty="0" smtClean="0"/>
              <a:t>Личных обращений в </a:t>
            </a:r>
            <a:r>
              <a:rPr lang="ru-RU" sz="750" dirty="0" err="1" smtClean="0"/>
              <a:t>ООиП</a:t>
            </a:r>
            <a:r>
              <a:rPr lang="ru-RU" sz="750" dirty="0" smtClean="0"/>
              <a:t> сокращено с 4 до 2</a:t>
            </a:r>
            <a:endParaRPr lang="ru-RU" sz="75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4AEA2889-CB9A-4153-8AB6-C44375A51B24}"/>
              </a:ext>
            </a:extLst>
          </p:cNvPr>
          <p:cNvCxnSpPr>
            <a:cxnSpLocks/>
          </p:cNvCxnSpPr>
          <p:nvPr/>
        </p:nvCxnSpPr>
        <p:spPr>
          <a:xfrm>
            <a:off x="2970784" y="1051271"/>
            <a:ext cx="15593" cy="30878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бъект 2">
            <a:extLst>
              <a:ext uri="{FF2B5EF4-FFF2-40B4-BE49-F238E27FC236}">
                <a16:creationId xmlns:a16="http://schemas.microsoft.com/office/drawing/2014/main" xmlns="" id="{BCA870E0-0013-9650-E845-6F4F4E53F9E6}"/>
              </a:ext>
            </a:extLst>
          </p:cNvPr>
          <p:cNvSpPr txBox="1">
            <a:spLocks/>
          </p:cNvSpPr>
          <p:nvPr/>
        </p:nvSpPr>
        <p:spPr>
          <a:xfrm>
            <a:off x="3157857" y="1058216"/>
            <a:ext cx="1271907" cy="6598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Единая форма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Объект 2">
            <a:extLst>
              <a:ext uri="{FF2B5EF4-FFF2-40B4-BE49-F238E27FC236}">
                <a16:creationId xmlns:a16="http://schemas.microsoft.com/office/drawing/2014/main" xmlns="" id="{FAACAFE2-8419-01CE-1B43-0B31EE60CAB0}"/>
              </a:ext>
            </a:extLst>
          </p:cNvPr>
          <p:cNvSpPr txBox="1">
            <a:spLocks/>
          </p:cNvSpPr>
          <p:nvPr/>
        </p:nvSpPr>
        <p:spPr>
          <a:xfrm>
            <a:off x="3022637" y="1538261"/>
            <a:ext cx="1627356" cy="4183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750" dirty="0"/>
              <a:t>Р</a:t>
            </a:r>
            <a:r>
              <a:rPr lang="ru-RU" sz="750" dirty="0" smtClean="0"/>
              <a:t>азработана единая </a:t>
            </a:r>
            <a:r>
              <a:rPr lang="ru-RU" sz="750" dirty="0"/>
              <a:t>форма </a:t>
            </a:r>
            <a:r>
              <a:rPr lang="ru-RU" sz="750" dirty="0" smtClean="0"/>
              <a:t>заявления, вместо </a:t>
            </a:r>
            <a:r>
              <a:rPr lang="ru-RU" sz="750" dirty="0"/>
              <a:t>4-х </a:t>
            </a:r>
            <a:r>
              <a:rPr lang="ru-RU" sz="750" dirty="0" smtClean="0"/>
              <a:t>форм </a:t>
            </a:r>
            <a:r>
              <a:rPr lang="ru-RU" sz="750" dirty="0"/>
              <a:t>заявлений</a:t>
            </a:r>
            <a:endParaRPr lang="ru-RU" sz="750" baseline="30000" dirty="0"/>
          </a:p>
        </p:txBody>
      </p:sp>
      <p:sp>
        <p:nvSpPr>
          <p:cNvPr id="18" name="Заголовок 3">
            <a:extLst>
              <a:ext uri="{FF2B5EF4-FFF2-40B4-BE49-F238E27FC236}">
                <a16:creationId xmlns:a16="http://schemas.microsoft.com/office/drawing/2014/main" xmlns="" id="{06166D24-681F-DE1E-E965-256691A9B808}"/>
              </a:ext>
            </a:extLst>
          </p:cNvPr>
          <p:cNvSpPr txBox="1">
            <a:spLocks/>
          </p:cNvSpPr>
          <p:nvPr/>
        </p:nvSpPr>
        <p:spPr>
          <a:xfrm>
            <a:off x="426851" y="184695"/>
            <a:ext cx="7156158" cy="5487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35305" rtl="0" eaLnBrk="1" latinLnBrk="0" hangingPunct="1">
              <a:spcBef>
                <a:spcPct val="0"/>
              </a:spcBef>
              <a:buNone/>
              <a:defRPr sz="1500" b="0" i="0" kern="1200" cap="none">
                <a:solidFill>
                  <a:schemeClr val="bg1"/>
                </a:solidFill>
                <a:latin typeface="Montserrat" panose="00000500000000000000" pitchFamily="2" charset="-52"/>
                <a:ea typeface="+mj-ea"/>
                <a:cs typeface="Arial"/>
              </a:defRPr>
            </a:lvl1pPr>
          </a:lstStyle>
          <a:p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dirty="0">
                <a:solidFill>
                  <a:schemeClr val="tx1"/>
                </a:solidFill>
              </a:rPr>
              <a:t>Ключевые критерии оптимизации в рамках целевого состояния</a:t>
            </a:r>
          </a:p>
        </p:txBody>
      </p:sp>
      <p:sp>
        <p:nvSpPr>
          <p:cNvPr id="23" name="Блок-схема: объединение 22">
            <a:extLst>
              <a:ext uri="{FF2B5EF4-FFF2-40B4-BE49-F238E27FC236}">
                <a16:creationId xmlns:a16="http://schemas.microsoft.com/office/drawing/2014/main" xmlns="" id="{259804B0-6F2C-4AF4-8D18-E9B88ECD20EE}"/>
              </a:ext>
            </a:extLst>
          </p:cNvPr>
          <p:cNvSpPr/>
          <p:nvPr/>
        </p:nvSpPr>
        <p:spPr>
          <a:xfrm rot="16200000">
            <a:off x="49941" y="1015036"/>
            <a:ext cx="192101" cy="122942"/>
          </a:xfrm>
          <a:prstGeom prst="flowChartMerg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2F132FB7-6C06-9D08-D277-59AEEE7DDB2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90290" y="836983"/>
            <a:ext cx="439069" cy="439069"/>
          </a:xfrm>
          <a:prstGeom prst="rect">
            <a:avLst/>
          </a:prstGeom>
          <a:noFill/>
          <a:ln w="9525" cap="flat">
            <a:noFill/>
            <a:prstDash val="solid"/>
            <a:miter/>
          </a:ln>
        </p:spPr>
      </p:pic>
      <p:sp>
        <p:nvSpPr>
          <p:cNvPr id="7" name="Прямоугольник 6"/>
          <p:cNvSpPr/>
          <p:nvPr/>
        </p:nvSpPr>
        <p:spPr>
          <a:xfrm>
            <a:off x="708025" y="742243"/>
            <a:ext cx="2377081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50" dirty="0" smtClean="0">
                <a:solidFill>
                  <a:srgbClr val="FF0000"/>
                </a:solidFill>
                <a:latin typeface="Montserrat" panose="00000500000000000000" pitchFamily="2" charset="-52"/>
              </a:rPr>
              <a:t>Исключено</a:t>
            </a: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:</a:t>
            </a:r>
          </a:p>
          <a:p>
            <a:pPr marL="171450" lvl="0" indent="-171450">
              <a:buFontTx/>
              <a:buChar char="-"/>
            </a:pP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предоставление документов и информации, которая находится в ведении органов власти</a:t>
            </a:r>
          </a:p>
          <a:p>
            <a:pPr marL="171450" lvl="0" indent="-171450">
              <a:buFontTx/>
              <a:buChar char="-"/>
            </a:pP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с</a:t>
            </a:r>
            <a:r>
              <a:rPr lang="ru-RU" sz="750" dirty="0" smtClean="0">
                <a:latin typeface="Montserrat" panose="00000500000000000000" pitchFamily="2" charset="-52"/>
              </a:rPr>
              <a:t>огласие </a:t>
            </a:r>
            <a:r>
              <a:rPr lang="ru-RU" sz="750" dirty="0">
                <a:latin typeface="Montserrat" panose="00000500000000000000" pitchFamily="2" charset="-52"/>
              </a:rPr>
              <a:t>на обработку ПД от иных лиц, не являющимися </a:t>
            </a:r>
            <a:r>
              <a:rPr lang="ru-RU" sz="750" dirty="0" smtClean="0">
                <a:latin typeface="Montserrat" panose="00000500000000000000" pitchFamily="2" charset="-52"/>
              </a:rPr>
              <a:t>заявителями</a:t>
            </a:r>
          </a:p>
          <a:p>
            <a:pPr marL="171450" lvl="0" indent="-171450">
              <a:buFontTx/>
              <a:buChar char="-"/>
            </a:pPr>
            <a:r>
              <a:rPr lang="ru-RU" sz="750" dirty="0" smtClean="0">
                <a:latin typeface="Montserrat" panose="00000500000000000000" pitchFamily="2" charset="-52"/>
              </a:rPr>
              <a:t>обязательное предоставление независимой оценки стоимости отчуждаемого имущества (предоставляется при наличии)</a:t>
            </a:r>
          </a:p>
          <a:p>
            <a:pPr marL="171450" lvl="0" indent="-171450">
              <a:buFontTx/>
              <a:buChar char="-"/>
            </a:pPr>
            <a:r>
              <a:rPr lang="ru-RU" sz="750" dirty="0" smtClean="0">
                <a:latin typeface="Montserrat" panose="00000500000000000000" pitchFamily="2" charset="-52"/>
              </a:rPr>
              <a:t>отдельные формы заявлений в зависимости от категории заявителя и </a:t>
            </a:r>
            <a:r>
              <a:rPr lang="ru-RU" sz="750" dirty="0" err="1" smtClean="0">
                <a:latin typeface="Montserrat" panose="00000500000000000000" pitchFamily="2" charset="-52"/>
              </a:rPr>
              <a:t>подуслуги</a:t>
            </a:r>
            <a:endParaRPr lang="ru-RU" sz="750" dirty="0">
              <a:latin typeface="Montserrat" panose="00000500000000000000" pitchFamily="2" charset="-52"/>
            </a:endParaRPr>
          </a:p>
        </p:txBody>
      </p:sp>
      <p:sp>
        <p:nvSpPr>
          <p:cNvPr id="31" name="Блок-схема: объединение 30">
            <a:extLst>
              <a:ext uri="{FF2B5EF4-FFF2-40B4-BE49-F238E27FC236}">
                <a16:creationId xmlns:a16="http://schemas.microsoft.com/office/drawing/2014/main" xmlns="" id="{259804B0-6F2C-4AF4-8D18-E9B88ECD20EE}"/>
              </a:ext>
            </a:extLst>
          </p:cNvPr>
          <p:cNvSpPr/>
          <p:nvPr/>
        </p:nvSpPr>
        <p:spPr>
          <a:xfrm rot="16200000">
            <a:off x="-1946" y="2482221"/>
            <a:ext cx="192101" cy="122942"/>
          </a:xfrm>
          <a:prstGeom prst="flowChartMerg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29359" y="2370034"/>
            <a:ext cx="2344810" cy="206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50" dirty="0" smtClean="0">
                <a:solidFill>
                  <a:srgbClr val="00B050"/>
                </a:solidFill>
                <a:latin typeface="Montserrat" panose="00000500000000000000" pitchFamily="2" charset="-52"/>
              </a:rPr>
              <a:t>Добавлено</a:t>
            </a: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:</a:t>
            </a:r>
          </a:p>
          <a:p>
            <a:pPr marL="171450" lvl="0" indent="-171450">
              <a:buFontTx/>
              <a:buChar char="-"/>
            </a:pP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заявление на исправление технической ошибки</a:t>
            </a:r>
          </a:p>
          <a:p>
            <a:pPr marL="171450" lvl="0" indent="-171450">
              <a:buFontTx/>
              <a:buChar char="-"/>
            </a:pP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единая </a:t>
            </a:r>
            <a:r>
              <a:rPr lang="ru-RU" sz="750" dirty="0">
                <a:solidFill>
                  <a:prstClr val="black"/>
                </a:solidFill>
                <a:latin typeface="Montserrat" panose="00000500000000000000" pitchFamily="2" charset="-52"/>
              </a:rPr>
              <a:t>форма </a:t>
            </a: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заявления </a:t>
            </a:r>
          </a:p>
          <a:p>
            <a:pPr marL="171450" lvl="0" indent="-171450">
              <a:buFontTx/>
              <a:buChar char="-"/>
            </a:pP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персональное информирование – профилирование</a:t>
            </a:r>
          </a:p>
          <a:p>
            <a:pPr marL="171450" lvl="0" indent="-171450">
              <a:buFontTx/>
              <a:buChar char="-"/>
            </a:pP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перечень документов предоставляемый иностранным гражданином</a:t>
            </a:r>
          </a:p>
          <a:p>
            <a:pPr marL="171450" lvl="0" indent="-171450">
              <a:buFontTx/>
              <a:buChar char="-"/>
            </a:pPr>
            <a:r>
              <a:rPr lang="ru-RU" sz="750" dirty="0">
                <a:solidFill>
                  <a:prstClr val="black"/>
                </a:solidFill>
                <a:latin typeface="Montserrat" panose="00000500000000000000" pitchFamily="2" charset="-52"/>
              </a:rPr>
              <a:t>п</a:t>
            </a: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еречень документов сформирован в соответствии с жизненной  ситуацией заявителя (выделено </a:t>
            </a:r>
            <a:r>
              <a:rPr lang="ru-RU" sz="750" dirty="0" smtClean="0">
                <a:latin typeface="Montserrat" panose="00000500000000000000" pitchFamily="2" charset="-52"/>
              </a:rPr>
              <a:t>18</a:t>
            </a: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 </a:t>
            </a:r>
            <a:r>
              <a:rPr lang="ru-RU" sz="750" dirty="0" err="1" smtClean="0">
                <a:solidFill>
                  <a:prstClr val="black"/>
                </a:solidFill>
                <a:latin typeface="Montserrat" panose="00000500000000000000" pitchFamily="2" charset="-52"/>
              </a:rPr>
              <a:t>подуслуг</a:t>
            </a: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)</a:t>
            </a:r>
          </a:p>
          <a:p>
            <a:pPr marL="171450" lvl="0" indent="-171450">
              <a:buFontTx/>
              <a:buChar char="-"/>
            </a:pPr>
            <a:r>
              <a:rPr lang="ru-RU" sz="75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предоставление документов, подтверждающих совершение сделки, в электронном виде</a:t>
            </a:r>
            <a:endParaRPr lang="ru-RU" sz="750" dirty="0">
              <a:solidFill>
                <a:prstClr val="black"/>
              </a:solidFill>
              <a:latin typeface="Montserrat" panose="00000500000000000000" pitchFamily="2" charset="-52"/>
            </a:endParaRPr>
          </a:p>
          <a:p>
            <a:pPr marL="171450" lvl="0" indent="-171450">
              <a:buFontTx/>
              <a:buChar char="-"/>
            </a:pPr>
            <a:endParaRPr lang="ru-RU" sz="850" b="1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37" name="Объект 2">
            <a:extLst>
              <a:ext uri="{FF2B5EF4-FFF2-40B4-BE49-F238E27FC236}">
                <a16:creationId xmlns:a16="http://schemas.microsoft.com/office/drawing/2014/main" xmlns="" id="{BCA870E0-0013-9650-E845-6F4F4E53F9E6}"/>
              </a:ext>
            </a:extLst>
          </p:cNvPr>
          <p:cNvSpPr txBox="1">
            <a:spLocks/>
          </p:cNvSpPr>
          <p:nvPr/>
        </p:nvSpPr>
        <p:spPr>
          <a:xfrm>
            <a:off x="6011329" y="1276052"/>
            <a:ext cx="1455581" cy="2597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на 60 % 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Объект 2">
            <a:extLst>
              <a:ext uri="{FF2B5EF4-FFF2-40B4-BE49-F238E27FC236}">
                <a16:creationId xmlns:a16="http://schemas.microsoft.com/office/drawing/2014/main" xmlns="" id="{FAACAFE2-8419-01CE-1B43-0B31EE60CAB0}"/>
              </a:ext>
            </a:extLst>
          </p:cNvPr>
          <p:cNvSpPr txBox="1">
            <a:spLocks/>
          </p:cNvSpPr>
          <p:nvPr/>
        </p:nvSpPr>
        <p:spPr>
          <a:xfrm>
            <a:off x="6190184" y="1480784"/>
            <a:ext cx="1276725" cy="4542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750" dirty="0" smtClean="0"/>
              <a:t>Количество документов, предоставляемых заявителем сокращено </a:t>
            </a:r>
            <a:br>
              <a:rPr lang="ru-RU" sz="750" dirty="0" smtClean="0"/>
            </a:br>
            <a:r>
              <a:rPr lang="ru-RU" sz="750" dirty="0" smtClean="0"/>
              <a:t>с 5 до 2 </a:t>
            </a:r>
            <a:r>
              <a:rPr lang="ru-RU" sz="750" baseline="30000" dirty="0" smtClean="0"/>
              <a:t>1</a:t>
            </a:r>
            <a:r>
              <a:rPr lang="ru-RU" sz="750" dirty="0" smtClean="0"/>
              <a:t> </a:t>
            </a:r>
            <a:endParaRPr lang="ru-RU" sz="750" baseline="30000" dirty="0"/>
          </a:p>
        </p:txBody>
      </p:sp>
      <p:pic>
        <p:nvPicPr>
          <p:cNvPr id="39" name="Рисунок 38" descr="Контракт контур">
            <a:extLst>
              <a:ext uri="{FF2B5EF4-FFF2-40B4-BE49-F238E27FC236}">
                <a16:creationId xmlns="" xmlns:a16="http://schemas.microsoft.com/office/drawing/2014/main" id="{41699F0F-D2C1-4257-A3D9-4C6CE2EA6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07462" y="2434396"/>
            <a:ext cx="453156" cy="453156"/>
          </a:xfrm>
          <a:prstGeom prst="rect">
            <a:avLst/>
          </a:prstGeom>
        </p:spPr>
      </p:pic>
      <p:pic>
        <p:nvPicPr>
          <p:cNvPr id="20" name="Рисунок 19" descr="Суд контур">
            <a:extLst>
              <a:ext uri="{FF2B5EF4-FFF2-40B4-BE49-F238E27FC236}">
                <a16:creationId xmlns:a16="http://schemas.microsoft.com/office/drawing/2014/main" xmlns="" id="{9284CA7A-57AB-4FA3-980F-48670C53EB7A}"/>
              </a:ext>
            </a:extLst>
          </p:cNvPr>
          <p:cNvPicPr>
            <a:picLocks noChangeAspect="1"/>
          </p:cNvPicPr>
          <p:nvPr/>
        </p:nvPicPr>
        <p:blipFill>
          <a:blip r:embed="rId1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3477072" y="1826984"/>
            <a:ext cx="583567" cy="583567"/>
          </a:xfrm>
          <a:prstGeom prst="rect">
            <a:avLst/>
          </a:prstGeom>
        </p:spPr>
      </p:pic>
      <p:pic>
        <p:nvPicPr>
          <p:cNvPr id="28" name="Рисунок 27" descr="Контракт контур">
            <a:extLst>
              <a:ext uri="{FF2B5EF4-FFF2-40B4-BE49-F238E27FC236}">
                <a16:creationId xmlns="" xmlns:a16="http://schemas.microsoft.com/office/drawing/2014/main" id="{41699F0F-D2C1-4257-A3D9-4C6CE2EA6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543546" y="936813"/>
            <a:ext cx="391146" cy="391146"/>
          </a:xfrm>
          <a:prstGeom prst="rect">
            <a:avLst/>
          </a:prstGeom>
        </p:spPr>
      </p:pic>
      <p:sp>
        <p:nvSpPr>
          <p:cNvPr id="26" name="Объект 2">
            <a:extLst>
              <a:ext uri="{FF2B5EF4-FFF2-40B4-BE49-F238E27FC236}">
                <a16:creationId xmlns:a16="http://schemas.microsoft.com/office/drawing/2014/main" xmlns="" id="{FAACAFE2-8419-01CE-1B43-0B31EE60CAB0}"/>
              </a:ext>
            </a:extLst>
          </p:cNvPr>
          <p:cNvSpPr txBox="1">
            <a:spLocks/>
          </p:cNvSpPr>
          <p:nvPr/>
        </p:nvSpPr>
        <p:spPr>
          <a:xfrm>
            <a:off x="4649993" y="1499580"/>
            <a:ext cx="1386647" cy="4183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750" dirty="0" smtClean="0"/>
              <a:t>Увеличено количество документов запрашиваемых по МВ с 1 до 7</a:t>
            </a:r>
            <a:endParaRPr lang="ru-RU" sz="750" baseline="30000" dirty="0"/>
          </a:p>
        </p:txBody>
      </p:sp>
      <p:sp>
        <p:nvSpPr>
          <p:cNvPr id="30" name="Объект 2">
            <a:extLst>
              <a:ext uri="{FF2B5EF4-FFF2-40B4-BE49-F238E27FC236}">
                <a16:creationId xmlns:a16="http://schemas.microsoft.com/office/drawing/2014/main" xmlns="" id="{BCA870E0-0013-9650-E845-6F4F4E53F9E6}"/>
              </a:ext>
            </a:extLst>
          </p:cNvPr>
          <p:cNvSpPr txBox="1">
            <a:spLocks/>
          </p:cNvSpPr>
          <p:nvPr/>
        </p:nvSpPr>
        <p:spPr>
          <a:xfrm>
            <a:off x="4710814" y="1276052"/>
            <a:ext cx="1271907" cy="3436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на 86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%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9712" y="4308437"/>
            <a:ext cx="8389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algn="just">
              <a:buAutoNum type="arabicPeriod"/>
            </a:pPr>
            <a:r>
              <a:rPr lang="ru-RU" sz="6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Минимальное количество документов в одной из </a:t>
            </a:r>
            <a:r>
              <a:rPr lang="ru-RU" sz="600" dirty="0" err="1" smtClean="0">
                <a:solidFill>
                  <a:prstClr val="black"/>
                </a:solidFill>
                <a:latin typeface="Montserrat" panose="00000500000000000000" pitchFamily="2" charset="-52"/>
              </a:rPr>
              <a:t>подуслуг</a:t>
            </a:r>
            <a:r>
              <a:rPr lang="ru-RU" sz="6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.</a:t>
            </a:r>
          </a:p>
          <a:p>
            <a:pPr marL="228600" lvl="0" indent="-228600" algn="just">
              <a:buAutoNum type="arabicPeriod"/>
            </a:pPr>
            <a:r>
              <a:rPr lang="ru-RU" sz="6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В </a:t>
            </a:r>
            <a:r>
              <a:rPr lang="ru-RU" sz="600" dirty="0">
                <a:solidFill>
                  <a:prstClr val="black"/>
                </a:solidFill>
                <a:latin typeface="Montserrat" panose="00000500000000000000" pitchFamily="2" charset="-52"/>
              </a:rPr>
              <a:t>настоящее время максимальный срок предоставления ограничен 15 календарными днями в силу положений Федерального закона от 24.04.2008 № 48-ФЗ «Об опеке и попечительстве», вместе с тем отсутствует нормативно закрепленный запрет для установления меньшего срока региональными актами без внесения дополнительных изменений в указанный Федеральный </a:t>
            </a:r>
            <a:r>
              <a:rPr lang="ru-RU" sz="6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закон</a:t>
            </a:r>
          </a:p>
          <a:p>
            <a:pPr marL="228600" lvl="0" indent="-228600" algn="just">
              <a:buAutoNum type="arabicPeriod"/>
            </a:pPr>
            <a:r>
              <a:rPr lang="ru-RU" sz="600" dirty="0">
                <a:solidFill>
                  <a:prstClr val="black"/>
                </a:solidFill>
                <a:latin typeface="Montserrat" panose="00000500000000000000" pitchFamily="2" charset="-52"/>
              </a:rPr>
              <a:t>В настоящем Концептуальном проекте отражены наиболее массовые сценарии обращения заявителей за получением услуги с учетом региональной практики и Методических рекомендаций по вопросам выдачи органами опеки и попечительства предварительных разрешений на осуществление имущественных прав ребенка (письмо </a:t>
            </a:r>
            <a:r>
              <a:rPr lang="ru-RU" sz="600" dirty="0" err="1">
                <a:solidFill>
                  <a:prstClr val="black"/>
                </a:solidFill>
                <a:latin typeface="Montserrat" panose="00000500000000000000" pitchFamily="2" charset="-52"/>
              </a:rPr>
              <a:t>Минпросвещения</a:t>
            </a:r>
            <a:r>
              <a:rPr lang="ru-RU" sz="600" dirty="0">
                <a:solidFill>
                  <a:prstClr val="black"/>
                </a:solidFill>
                <a:latin typeface="Montserrat" panose="00000500000000000000" pitchFamily="2" charset="-52"/>
              </a:rPr>
              <a:t> России от 23.12.2021 № 07-7890). В зависимости от категории заявителя или вида сделки от заявителя могут потребоваться иные документы, информация о которых отсутствует в информационных системах или носит декларативный характер, в связи с чем процесс предоставления указанных документов не может быть оптимизирован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69844" y="335021"/>
            <a:ext cx="876029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50" b="1" i="1" dirty="0">
                <a:solidFill>
                  <a:srgbClr val="F79646">
                    <a:lumMod val="75000"/>
                  </a:srgbClr>
                </a:solidFill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pic>
        <p:nvPicPr>
          <p:cNvPr id="27" name="Рисунок 26" descr="Документ контур">
            <a:extLst>
              <a:ext uri="{FF2B5EF4-FFF2-40B4-BE49-F238E27FC236}">
                <a16:creationId xmlns:a16="http://schemas.microsoft.com/office/drawing/2014/main" xmlns="" id="{4FE7FCB0-994B-2489-2759-96454CA42D8C}"/>
              </a:ext>
            </a:extLst>
          </p:cNvPr>
          <p:cNvPicPr>
            <a:picLocks noChangeAspect="1"/>
          </p:cNvPicPr>
          <p:nvPr/>
        </p:nvPicPr>
        <p:blipFill>
          <a:blip r:embed="rId1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147862" y="936813"/>
            <a:ext cx="397813" cy="397813"/>
          </a:xfrm>
          <a:prstGeom prst="rect">
            <a:avLst/>
          </a:prstGeom>
        </p:spPr>
      </p:pic>
      <p:pic>
        <p:nvPicPr>
          <p:cNvPr id="34" name="Рисунок 33" descr="Секундомер со сплошной заливкой">
            <a:extLst>
              <a:ext uri="{FF2B5EF4-FFF2-40B4-BE49-F238E27FC236}">
                <a16:creationId xmlns="" xmlns:a16="http://schemas.microsoft.com/office/drawing/2014/main" xmlns:lc="http://schemas.openxmlformats.org/drawingml/2006/lockedCanvas" id="{F7385654-4176-ADA0-A25F-B8AC6DF5708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xmlns:lc="http://schemas.openxmlformats.org/drawingml/2006/lockedCanvas" r:embed="rId19"/>
              </a:ext>
            </a:extLst>
          </a:blip>
          <a:stretch>
            <a:fillRect/>
          </a:stretch>
        </p:blipFill>
        <p:spPr>
          <a:xfrm>
            <a:off x="5124112" y="1830207"/>
            <a:ext cx="438407" cy="438407"/>
          </a:xfrm>
          <a:prstGeom prst="rect">
            <a:avLst/>
          </a:prstGeom>
        </p:spPr>
      </p:pic>
      <p:sp>
        <p:nvSpPr>
          <p:cNvPr id="35" name="Объект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D7DFE370-5EEE-8377-F84D-C55588AA8A53}"/>
              </a:ext>
            </a:extLst>
          </p:cNvPr>
          <p:cNvSpPr txBox="1">
            <a:spLocks/>
          </p:cNvSpPr>
          <p:nvPr/>
        </p:nvSpPr>
        <p:spPr>
          <a:xfrm>
            <a:off x="4759366" y="2211813"/>
            <a:ext cx="1167897" cy="4183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defPPr>
              <a:defRPr lang="ru-RU"/>
            </a:defPPr>
            <a:lvl1pPr marL="0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5305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70609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5914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1219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76523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1828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47133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2438" algn="l" defTabSz="43530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Montserrat"/>
              </a:rPr>
              <a:t>на 66 %</a:t>
            </a:r>
            <a:r>
              <a:rPr lang="ru-RU" sz="1600" b="1" baseline="30000" dirty="0" smtClean="0">
                <a:solidFill>
                  <a:schemeClr val="accent6">
                    <a:lumMod val="75000"/>
                  </a:schemeClr>
                </a:solidFill>
                <a:latin typeface="Montserrat"/>
              </a:rPr>
              <a:t>2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Montserra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67279" y="2451234"/>
            <a:ext cx="156936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dirty="0" smtClean="0">
                <a:solidFill>
                  <a:prstClr val="black"/>
                </a:solidFill>
                <a:latin typeface="Montserrat"/>
              </a:rPr>
              <a:t>Срок </a:t>
            </a:r>
            <a:r>
              <a:rPr lang="ru-RU" sz="750" dirty="0">
                <a:solidFill>
                  <a:prstClr val="black"/>
                </a:solidFill>
                <a:latin typeface="Montserrat"/>
              </a:rPr>
              <a:t>предоставления услуги сокращен с 15 календарных до 5 рабочих </a:t>
            </a:r>
            <a:r>
              <a:rPr lang="ru-RU" sz="750" dirty="0" smtClean="0">
                <a:solidFill>
                  <a:prstClr val="black"/>
                </a:solidFill>
                <a:latin typeface="Montserrat"/>
              </a:rPr>
              <a:t>дней в ЦС1 </a:t>
            </a:r>
            <a:endParaRPr lang="ru-RU" sz="750" dirty="0">
              <a:latin typeface="Montserrat"/>
            </a:endParaRPr>
          </a:p>
        </p:txBody>
      </p:sp>
      <p:sp>
        <p:nvSpPr>
          <p:cNvPr id="12" name="AutoShape 8" descr="data:image/png;base64,iVBORw0KGgoAAAANSUhEUgAAADoAAAA6CAYAAADhu0ooAAAAAXNSR0IArs4c6QAACOJJREFUaEPtmn9wVFcVx7/nvU0WJKSE7NsEC1LCWCtMq6VTyhRnGqe4b5Nqi6VErVVoqdMiZN8SZ3TkD13UjlbGsrspTNGZQgdxKmlF+ot9C4WMg2KdYmsLxUERrRRKdpPSJNIs2feOc192YTfsb7JLGXr/Sfa9++N87j333HPOfYQrpNAVwomKg0YDLe2yyc/XrQr9u5KTXDFQBigaVNeC8R0AA0RY4PDof6kUbEVAmS3IMIAFqWASSdPqPTuPVwK27KDRTtd1bNJTAOZmADIZ/HOnFv5+uWHLCnqq8wvzJVMKAajJA/KioulfLCds2UBPB1tmDrP5zyKEPzNk9Dumdez/oIg2BVctCTQacHflGsFknkCEloKlOF/x7wQ6mLNv03jEuWrX68X2XRJoJKBysQONVX0GWpyaLrZDUeUj0FzTdaWu6LCi6dVF6VERlXvWN9dQ3D6QbFIx1bU8nIBqpshaWVCJW53t4Z1FzJVVteg9Gg2qIWaolwoUgAHQtxUt9MtiYAsGtdy4TvceMDePGqCQFaWo3zXXBK4535ZNG/iVyd7db+cSeLTqJuqySXRPgyf0u0JhCwJNqOtZALYMHecEPR5smWpn87/ZBCLQ9npPaBERMh5ZWUCt7iSgpb7AoyYvKPsgRevU/Vl8VTFeVtBoQP0ugB8zkDRWO0zGFom4noGVBLo+MQH/cYyrnkUPPX9m9ITkArX2HtMKhze0Id/K5gR9deNNVdOHHH8EcHOOjjKC9gZUt0l4yWrH9JuYPKxNXflyb2o/PetbGylu/AHAJxmIkYkZyir9ZHqddKubRY6vr39Pf9rnQ6qRTKuaFZQfWzw+KvdfMMOFqO4xX/O4mjq75bMysMmp6Q/4fJBW1LbOgWxsAfDXwdrYshn3dw+JOpGA+yjATQx+yqmFl5YAKlb2Gw5v6NfZt0iGNz3rmxspbhcm/LP5VCKT6kYC6r0AtjLz64o3PAcbb7L1xhyvMWN2Sn8GGNsUr35vIpQ7bKmiUTXV0fHCO8l6+VQ3XT5ao2ghXyaZM60oRQLqIQCfLgAy4x6NBFwvAtQK5i8p3vALEb+6B4TPAzgO0D4G7AT+8siC43ZF0/dGAuoRocIEBBya7i0N1Dowf6h49B+Nlv0C0EQ2IKuuF6K6CRfRINN2/cD7/zuWVGN5nDFp8kO73x9RV/VBAL9i5g1Ob3jFqXV3NElS/CgBmxya/kDJoMBpRdPrKgZKwDCMqhlx4+ywXE2nxMCKpp+b2J6AawmBNgM4rGj6rHfXuibI1TR4uYEOAhhPzLc6vOFXokE1zgyZmOeJ3wK6J6h2EmOl+N9gnodhHLzsQKNBtZNZnJNY6ND0HcfWNU+qke19YMvljI+c9ZAIZApzKbZLUtUuqxWNdroWsknbCeitn1LbgLYuMxpQm8HYDsJVCai9YFouy2aTYdJ2WAaKzhrEcxs8+t8uxR7dB+BzOSxwRochElQPgjGbgX3dU2qb29q6jAKteFq1/McL/wugppRGpRkjk3EPgSQi3pZF0Iygh3yLq511/cITEhlAA5I8z9Ew4TUs7jKxxkfd6JZm1VV9TYZ8p0MLLc42CXlADUXTbaMSAaWDNnj1Z6MB9S4GdwFUNUqorL5uT7DlRrD5JCUdD8YACIcZ+BgxrgWN+MBsi010rugWBuyCkgN00KjmmY3Lwz1jCmpZSr9rGREFAExIkShn9JKIfDYwMFsCbmVAttoyxHkaMiXalivcygL6lqLp57ysMQe1DvpOdzNM3pMStBcSj5ayPa02o0GJcMLh0a9O7bAsoGKAk0F1ro3xewBTxNow0FpKCjIfPQdb7L3MzzHYlah7oNqA66oOva8ioGKQqN99MxNvFf6p+C0xtdV7QzkT2/nA0oR/dP5EttdsIsKixPMdiqYvzNRH2VY0Odig/86GDygmbsOszANLZpvSvusZGnHW04oI4HFbs4QjAyPOQV2TSVmOHMtiT+7fD8Ycq1/GZqdXvz/bRJUdVAx8esMddcPx+F4wPmPJxLza6Q3/LClUn999g0nwgfhqZpFR4PGJdyLAPiARjtR7dHFnapUTj7dOtxmGcDZuHHlCa4aMiY9O6+jKeidTEVAhSsIhfxnALQl5H2OYTxCkjYAVnuUrMUniJRLLR+JsbgKsScsaco3urGKgCfWi3qAaY2D0OSteC//2Hyb4wQYt/KdDvlnVzknT2kH4KUCyUPrRwufLGKTWryioBevzSdG6/WmJNAJ7uGbcZmXZc+ey7alCCqNmSrySGN9MPieZ7q6PzttBPl9BcXFFQYVj0BdQl5rAkwmBYwDPV7TwgXx6K95HA+7NDL4PwqEgDIHMmUr7rhOFtK0oaCSofguMZPZ8UNH0iYUImba6AdXPBE8inINjSq0tm2W+JKrb41cfIcLqpDU1DENt7Nj9ZrGgon5P0OUhttxMEaS+PVAb+1QyW5itv7KvKG9qHhftr/4eQFbmjYGjMOB2dujFXOlfIH804F7C4CCAWgAxyPINysqXRPIsYykrqHAAIpPVQDIdAuANRdNHjoUxKJF17mZIvNvasyLOk7ipsT18LFPXZQMVqY9IQH2GCHdbK8l41pCk5VM8OyNjwHiui3f9rltkoj9bDxg9MmjRZG9IJALSSllAT/lvb5BI/i1AtyVG28G22H3Z4smLBe/zL/iEQbJIqDWKzKIB8ysN2i6RejlXxhyUty2WIycH3iLwtZaxIO5yeMJtFwuTr72wBb399gFO3uaR+bDi2SW8LquMKWjCGRAZ/Ous3onXOvrOriZft/B6yl7ee7x1etwwrA8lGRiSQH6HFrK+OBszUCMuv1pdZb7J4IkgMJvYonj1pZmilHISj1h5+1EAH08EED9wesM/GRNQSeKvmkxbwSPWjwibHZ7sIVM5Qc+rqvtMShT0BICHU8YtLTmWJniWC5xKwKWO8c4vXNPsNrzBoEkZxr5o0JMmk7jB/lAUAuwgXm/9TS8XDfqhACxAiI9A0yaphPvRAia5olUKW9GKilTBwfJ+flNBWco61BUD+n9AdCeGAExxOgAAAABJRU5ErkJggg=="/>
          <p:cNvSpPr>
            <a:spLocks noChangeAspect="1" noChangeArrowheads="1"/>
          </p:cNvSpPr>
          <p:nvPr/>
        </p:nvSpPr>
        <p:spPr bwMode="auto">
          <a:xfrm>
            <a:off x="155575" y="-258763"/>
            <a:ext cx="55245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450" y="1943377"/>
            <a:ext cx="444191" cy="426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Прямоугольник 39"/>
          <p:cNvSpPr/>
          <p:nvPr/>
        </p:nvSpPr>
        <p:spPr>
          <a:xfrm>
            <a:off x="6011329" y="2383975"/>
            <a:ext cx="145557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dirty="0">
                <a:solidFill>
                  <a:prstClr val="black"/>
                </a:solidFill>
                <a:latin typeface="Montserrat"/>
              </a:rPr>
              <a:t>Электронный результат предоставления </a:t>
            </a:r>
            <a:r>
              <a:rPr lang="ru-RU" sz="750" dirty="0" smtClean="0">
                <a:solidFill>
                  <a:prstClr val="black"/>
                </a:solidFill>
                <a:latin typeface="Montserrat"/>
              </a:rPr>
              <a:t>услуги, за </a:t>
            </a:r>
            <a:r>
              <a:rPr lang="ru-RU" sz="750" dirty="0">
                <a:solidFill>
                  <a:prstClr val="black"/>
                </a:solidFill>
                <a:latin typeface="Montserrat"/>
              </a:rPr>
              <a:t>счет внедрения </a:t>
            </a:r>
            <a:r>
              <a:rPr lang="ru-RU" sz="750" dirty="0" smtClean="0">
                <a:solidFill>
                  <a:prstClr val="black"/>
                </a:solidFill>
                <a:latin typeface="Montserrat"/>
              </a:rPr>
              <a:t>реестровой модели</a:t>
            </a:r>
            <a:endParaRPr lang="ru-RU" sz="750" dirty="0">
              <a:solidFill>
                <a:prstClr val="black"/>
              </a:solidFill>
              <a:latin typeface="Montserrat"/>
            </a:endParaRPr>
          </a:p>
        </p:txBody>
      </p:sp>
      <p:sp>
        <p:nvSpPr>
          <p:cNvPr id="36" name="Объект 2">
            <a:extLst>
              <a:ext uri="{FF2B5EF4-FFF2-40B4-BE49-F238E27FC236}">
                <a16:creationId xmlns="" xmlns:a16="http://schemas.microsoft.com/office/drawing/2014/main" id="{B636F2F7-031D-56DF-C785-35269B7B8130}"/>
              </a:ext>
            </a:extLst>
          </p:cNvPr>
          <p:cNvSpPr txBox="1">
            <a:spLocks/>
          </p:cNvSpPr>
          <p:nvPr/>
        </p:nvSpPr>
        <p:spPr>
          <a:xfrm>
            <a:off x="4340114" y="691220"/>
            <a:ext cx="1167897" cy="2898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>
                <a:solidFill>
                  <a:srgbClr val="00B2A9"/>
                </a:solidFill>
              </a:rPr>
              <a:t>ЦС 1</a:t>
            </a:r>
          </a:p>
        </p:txBody>
      </p:sp>
      <p:sp>
        <p:nvSpPr>
          <p:cNvPr id="41" name="Объект 2">
            <a:extLst>
              <a:ext uri="{FF2B5EF4-FFF2-40B4-BE49-F238E27FC236}">
                <a16:creationId xmlns="" xmlns:a16="http://schemas.microsoft.com/office/drawing/2014/main" id="{1B21F2CF-A9DD-BA8B-A7A3-38BEC01BA4FD}"/>
              </a:ext>
            </a:extLst>
          </p:cNvPr>
          <p:cNvSpPr txBox="1">
            <a:spLocks/>
          </p:cNvSpPr>
          <p:nvPr/>
        </p:nvSpPr>
        <p:spPr>
          <a:xfrm>
            <a:off x="7766503" y="690654"/>
            <a:ext cx="1167897" cy="2898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>
                <a:solidFill>
                  <a:srgbClr val="00B2A9"/>
                </a:solidFill>
              </a:rPr>
              <a:t>ЦС 2</a:t>
            </a:r>
          </a:p>
        </p:txBody>
      </p: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4AEA2889-CB9A-4153-8AB6-C44375A51B24}"/>
              </a:ext>
            </a:extLst>
          </p:cNvPr>
          <p:cNvCxnSpPr>
            <a:cxnSpLocks/>
          </p:cNvCxnSpPr>
          <p:nvPr/>
        </p:nvCxnSpPr>
        <p:spPr>
          <a:xfrm flipH="1">
            <a:off x="7466908" y="867240"/>
            <a:ext cx="1" cy="213799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бъект 2">
            <a:extLst>
              <a:ext uri="{FF2B5EF4-FFF2-40B4-BE49-F238E27FC236}">
                <a16:creationId xmlns="" xmlns:a16="http://schemas.microsoft.com/office/drawing/2014/main" id="{DB9375B7-5A2B-5BA7-5091-0B11474524C5}"/>
              </a:ext>
            </a:extLst>
          </p:cNvPr>
          <p:cNvSpPr txBox="1">
            <a:spLocks/>
          </p:cNvSpPr>
          <p:nvPr/>
        </p:nvSpPr>
        <p:spPr>
          <a:xfrm>
            <a:off x="7471680" y="1457969"/>
            <a:ext cx="1531377" cy="54649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750" dirty="0"/>
              <a:t>срок предоставления услуги сокращен с 15 календарных до 3 рабочих дней в </a:t>
            </a:r>
            <a:r>
              <a:rPr lang="ru-RU" sz="750" dirty="0" smtClean="0"/>
              <a:t>ЦС2</a:t>
            </a:r>
            <a:endParaRPr lang="ru-RU" sz="750" dirty="0"/>
          </a:p>
        </p:txBody>
      </p:sp>
      <p:sp>
        <p:nvSpPr>
          <p:cNvPr id="44" name="Объект 2">
            <a:extLst>
              <a:ext uri="{FF2B5EF4-FFF2-40B4-BE49-F238E27FC236}">
                <a16:creationId xmlns="" xmlns:a16="http://schemas.microsoft.com/office/drawing/2014/main" id="{E3F1A353-C6C6-4EE4-33E5-EC2712F12813}"/>
              </a:ext>
            </a:extLst>
          </p:cNvPr>
          <p:cNvSpPr txBox="1">
            <a:spLocks/>
          </p:cNvSpPr>
          <p:nvPr/>
        </p:nvSpPr>
        <p:spPr>
          <a:xfrm>
            <a:off x="7653420" y="1238704"/>
            <a:ext cx="1167897" cy="4183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на 80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%</a:t>
            </a:r>
            <a:r>
              <a:rPr lang="ru-RU" sz="1600" b="1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5" name="Рисунок 44" descr="Секундомер со сплошной заливкой">
            <a:extLst>
              <a:ext uri="{FF2B5EF4-FFF2-40B4-BE49-F238E27FC236}">
                <a16:creationId xmlns="" xmlns:a16="http://schemas.microsoft.com/office/drawing/2014/main" id="{8274422B-DD99-BD34-4A8A-A143A86DB51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046053" y="936813"/>
            <a:ext cx="369912" cy="369912"/>
          </a:xfrm>
          <a:prstGeom prst="rect">
            <a:avLst/>
          </a:prstGeom>
        </p:spPr>
      </p:pic>
      <p:sp>
        <p:nvSpPr>
          <p:cNvPr id="46" name="Объект 2">
            <a:extLst>
              <a:ext uri="{FF2B5EF4-FFF2-40B4-BE49-F238E27FC236}">
                <a16:creationId xmlns="" xmlns:a16="http://schemas.microsoft.com/office/drawing/2014/main" id="{1DDEEE0C-3641-5934-41B5-27D2595A4D1F}"/>
              </a:ext>
            </a:extLst>
          </p:cNvPr>
          <p:cNvSpPr txBox="1">
            <a:spLocks/>
          </p:cNvSpPr>
          <p:nvPr/>
        </p:nvSpPr>
        <p:spPr>
          <a:xfrm>
            <a:off x="7605131" y="2211813"/>
            <a:ext cx="1376310" cy="4183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от 2 до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ru-RU" sz="1600" b="1" baseline="30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Объект 2">
            <a:extLst>
              <a:ext uri="{FF2B5EF4-FFF2-40B4-BE49-F238E27FC236}">
                <a16:creationId xmlns="" xmlns:a16="http://schemas.microsoft.com/office/drawing/2014/main" id="{6F891B96-0C37-C701-CA2F-2AFFDB2B8C23}"/>
              </a:ext>
            </a:extLst>
          </p:cNvPr>
          <p:cNvSpPr txBox="1">
            <a:spLocks/>
          </p:cNvSpPr>
          <p:nvPr/>
        </p:nvSpPr>
        <p:spPr>
          <a:xfrm>
            <a:off x="7539672" y="2420983"/>
            <a:ext cx="1531378" cy="4183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750" dirty="0"/>
              <a:t>количество документов, представляемых заявителем в </a:t>
            </a:r>
            <a:r>
              <a:rPr lang="ru-RU" sz="750" dirty="0" smtClean="0"/>
              <a:t>ЦС2</a:t>
            </a:r>
            <a:endParaRPr lang="ru-RU" sz="750" dirty="0"/>
          </a:p>
        </p:txBody>
      </p:sp>
      <p:pic>
        <p:nvPicPr>
          <p:cNvPr id="48" name="Рисунок 47" descr="Список со сплошной заливкой">
            <a:extLst>
              <a:ext uri="{FF2B5EF4-FFF2-40B4-BE49-F238E27FC236}">
                <a16:creationId xmlns="" xmlns:a16="http://schemas.microsoft.com/office/drawing/2014/main" id="{D2289231-58C9-C8EB-C353-369F3768E43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55541" y="1860684"/>
            <a:ext cx="363657" cy="36365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189791" y="3021145"/>
            <a:ext cx="5877774" cy="114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800" dirty="0">
                <a:solidFill>
                  <a:prstClr val="black"/>
                </a:solidFill>
                <a:latin typeface="Montserrat"/>
              </a:rPr>
              <a:t>Обращение 24 на 7 (возможность направления электронного запроса посредством РПГУ)</a:t>
            </a:r>
          </a:p>
          <a:p>
            <a:pPr marL="171450" lvl="0" indent="-17145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800" dirty="0">
                <a:solidFill>
                  <a:prstClr val="black"/>
                </a:solidFill>
                <a:latin typeface="Montserrat"/>
              </a:rPr>
              <a:t>Роботизированный процесс предоставления услуги в части приема заявления и выдачи результата предоставления услуги</a:t>
            </a:r>
          </a:p>
          <a:p>
            <a:pPr marL="171450" lvl="0" indent="-17145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800" dirty="0">
                <a:solidFill>
                  <a:prstClr val="black"/>
                </a:solidFill>
                <a:latin typeface="Montserrat"/>
              </a:rPr>
              <a:t>Автоматическое межведомственное взаимодействие</a:t>
            </a:r>
          </a:p>
          <a:p>
            <a:pPr marL="171450" lvl="0" indent="-17145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800" dirty="0">
                <a:solidFill>
                  <a:prstClr val="black"/>
                </a:solidFill>
                <a:latin typeface="Montserrat"/>
              </a:rPr>
              <a:t>Внедрение реестровой модели</a:t>
            </a:r>
          </a:p>
          <a:p>
            <a:pPr marL="171450" lvl="0" indent="-17145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800" dirty="0">
                <a:solidFill>
                  <a:prstClr val="black"/>
                </a:solidFill>
                <a:latin typeface="Montserrat"/>
              </a:rPr>
              <a:t>Частично </a:t>
            </a:r>
            <a:r>
              <a:rPr lang="ru-RU" sz="800" dirty="0" smtClean="0">
                <a:solidFill>
                  <a:prstClr val="black"/>
                </a:solidFill>
                <a:latin typeface="Montserrat"/>
              </a:rPr>
              <a:t>автоматическое </a:t>
            </a:r>
            <a:r>
              <a:rPr lang="ru-RU" sz="800" dirty="0">
                <a:solidFill>
                  <a:prstClr val="black"/>
                </a:solidFill>
                <a:latin typeface="Montserrat"/>
              </a:rPr>
              <a:t>заполнение полей </a:t>
            </a:r>
            <a:r>
              <a:rPr lang="ru-RU" sz="800" dirty="0" smtClean="0">
                <a:solidFill>
                  <a:prstClr val="black"/>
                </a:solidFill>
                <a:latin typeface="Montserrat"/>
              </a:rPr>
              <a:t>заявления</a:t>
            </a:r>
          </a:p>
          <a:p>
            <a:pPr marL="171450" lvl="0" indent="-17145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800" dirty="0">
                <a:solidFill>
                  <a:prstClr val="black"/>
                </a:solidFill>
                <a:latin typeface="Montserrat"/>
              </a:rPr>
              <a:t>Электронный результат предоставления </a:t>
            </a:r>
            <a:r>
              <a:rPr lang="ru-RU" sz="800" dirty="0" smtClean="0">
                <a:solidFill>
                  <a:prstClr val="black"/>
                </a:solidFill>
                <a:latin typeface="Montserrat"/>
              </a:rPr>
              <a:t>услуги</a:t>
            </a:r>
            <a:endParaRPr lang="ru-RU" sz="800" dirty="0">
              <a:solidFill>
                <a:prstClr val="black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195974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FF4137B4-BFFD-4424-8D39-84BBC81C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5</a:t>
            </a:fld>
            <a:endParaRPr lang="ru-RU" dirty="0"/>
          </a:p>
        </p:txBody>
      </p:sp>
      <p:sp>
        <p:nvSpPr>
          <p:cNvPr id="18" name="Заголовок 3">
            <a:extLst>
              <a:ext uri="{FF2B5EF4-FFF2-40B4-BE49-F238E27FC236}">
                <a16:creationId xmlns:a16="http://schemas.microsoft.com/office/drawing/2014/main" xmlns="" id="{06166D24-681F-DE1E-E965-256691A9B808}"/>
              </a:ext>
            </a:extLst>
          </p:cNvPr>
          <p:cNvSpPr txBox="1">
            <a:spLocks/>
          </p:cNvSpPr>
          <p:nvPr/>
        </p:nvSpPr>
        <p:spPr>
          <a:xfrm>
            <a:off x="426850" y="184695"/>
            <a:ext cx="8210707" cy="5487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35305" rtl="0" eaLnBrk="1" latinLnBrk="0" hangingPunct="1">
              <a:spcBef>
                <a:spcPct val="0"/>
              </a:spcBef>
              <a:buNone/>
              <a:defRPr sz="1500" b="0" i="0" kern="1200" cap="none">
                <a:solidFill>
                  <a:schemeClr val="bg1"/>
                </a:solidFill>
                <a:latin typeface="Montserrat" panose="00000500000000000000" pitchFamily="2" charset="-52"/>
                <a:ea typeface="+mj-ea"/>
                <a:cs typeface="Arial"/>
              </a:defRPr>
            </a:lvl1pPr>
          </a:lstStyle>
          <a:p>
            <a:r>
              <a:rPr lang="ru-RU" dirty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Необходимые и обязательные услуги (иные дополнительные услуги)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48721" y="364103"/>
            <a:ext cx="8738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12" name="AutoShape 8" descr="data:image/png;base64,iVBORw0KGgoAAAANSUhEUgAAADoAAAA6CAYAAADhu0ooAAAAAXNSR0IArs4c6QAACOJJREFUaEPtmn9wVFcVx7/nvU0WJKSE7NsEC1LCWCtMq6VTyhRnGqe4b5Nqi6VErVVoqdMiZN8SZ3TkD13UjlbGsrspTNGZQgdxKmlF+ot9C4WMg2KdYmsLxUERrRRKdpPSJNIs2feOc192YTfsb7JLGXr/Sfa9++N87j333HPOfYQrpNAVwomKg0YDLe2yyc/XrQr9u5KTXDFQBigaVNeC8R0AA0RY4PDof6kUbEVAmS3IMIAFqWASSdPqPTuPVwK27KDRTtd1bNJTAOZmADIZ/HOnFv5+uWHLCnqq8wvzJVMKAajJA/KioulfLCds2UBPB1tmDrP5zyKEPzNk9Dumdez/oIg2BVctCTQacHflGsFknkCEloKlOF/x7wQ6mLNv03jEuWrX68X2XRJoJKBysQONVX0GWpyaLrZDUeUj0FzTdaWu6LCi6dVF6VERlXvWN9dQ3D6QbFIx1bU8nIBqpshaWVCJW53t4Z1FzJVVteg9Gg2qIWaolwoUgAHQtxUt9MtiYAsGtdy4TvceMDePGqCQFaWo3zXXBK4535ZNG/iVyd7db+cSeLTqJuqySXRPgyf0u0JhCwJNqOtZALYMHecEPR5smWpn87/ZBCLQ9npPaBERMh5ZWUCt7iSgpb7AoyYvKPsgRevU/Vl8VTFeVtBoQP0ugB8zkDRWO0zGFom4noGVBLo+MQH/cYyrnkUPPX9m9ITkArX2HtMKhze0Id/K5gR9deNNVdOHHH8EcHOOjjKC9gZUt0l4yWrH9JuYPKxNXflyb2o/PetbGylu/AHAJxmIkYkZyir9ZHqddKubRY6vr39Pf9rnQ6qRTKuaFZQfWzw+KvdfMMOFqO4xX/O4mjq75bMysMmp6Q/4fJBW1LbOgWxsAfDXwdrYshn3dw+JOpGA+yjATQx+yqmFl5YAKlb2Gw5v6NfZt0iGNz3rmxspbhcm/LP5VCKT6kYC6r0AtjLz64o3PAcbb7L1xhyvMWN2Sn8GGNsUr35vIpQ7bKmiUTXV0fHCO8l6+VQ3XT5ao2ghXyaZM60oRQLqIQCfLgAy4x6NBFwvAtQK5i8p3vALEb+6B4TPAzgO0D4G7AT+8siC43ZF0/dGAuoRocIEBBya7i0N1Dowf6h49B+Nlv0C0EQ2IKuuF6K6CRfRINN2/cD7/zuWVGN5nDFp8kO73x9RV/VBAL9i5g1Ob3jFqXV3NElS/CgBmxya/kDJoMBpRdPrKgZKwDCMqhlx4+ywXE2nxMCKpp+b2J6AawmBNgM4rGj6rHfXuibI1TR4uYEOAhhPzLc6vOFXokE1zgyZmOeJ3wK6J6h2EmOl+N9gnodhHLzsQKNBtZNZnJNY6ND0HcfWNU+qke19YMvljI+c9ZAIZApzKbZLUtUuqxWNdroWsknbCeitn1LbgLYuMxpQm8HYDsJVCai9YFouy2aTYdJ2WAaKzhrEcxs8+t8uxR7dB+BzOSxwRochElQPgjGbgX3dU2qb29q6jAKteFq1/McL/wugppRGpRkjk3EPgSQi3pZF0Iygh3yLq511/cITEhlAA5I8z9Ew4TUs7jKxxkfd6JZm1VV9TYZ8p0MLLc42CXlADUXTbaMSAaWDNnj1Z6MB9S4GdwFUNUqorL5uT7DlRrD5JCUdD8YACIcZ+BgxrgWN+MBsi010rugWBuyCkgN00KjmmY3Lwz1jCmpZSr9rGREFAExIkShn9JKIfDYwMFsCbmVAttoyxHkaMiXalivcygL6lqLp57ysMQe1DvpOdzNM3pMStBcSj5ayPa02o0GJcMLh0a9O7bAsoGKAk0F1ro3xewBTxNow0FpKCjIfPQdb7L3MzzHYlah7oNqA66oOva8ioGKQqN99MxNvFf6p+C0xtdV7QzkT2/nA0oR/dP5EttdsIsKixPMdiqYvzNRH2VY0Odig/86GDygmbsOszANLZpvSvusZGnHW04oI4HFbs4QjAyPOQV2TSVmOHMtiT+7fD8Ycq1/GZqdXvz/bRJUdVAx8esMddcPx+F4wPmPJxLza6Q3/LClUn999g0nwgfhqZpFR4PGJdyLAPiARjtR7dHFnapUTj7dOtxmGcDZuHHlCa4aMiY9O6+jKeidTEVAhSsIhfxnALQl5H2OYTxCkjYAVnuUrMUniJRLLR+JsbgKsScsaco3urGKgCfWi3qAaY2D0OSteC//2Hyb4wQYt/KdDvlnVzknT2kH4KUCyUPrRwufLGKTWryioBevzSdG6/WmJNAJ7uGbcZmXZc+ey7alCCqNmSrySGN9MPieZ7q6PzttBPl9BcXFFQYVj0BdQl5rAkwmBYwDPV7TwgXx6K95HA+7NDL4PwqEgDIHMmUr7rhOFtK0oaCSofguMZPZ8UNH0iYUImba6AdXPBE8inINjSq0tm2W+JKrb41cfIcLqpDU1DENt7Nj9ZrGgon5P0OUhttxMEaS+PVAb+1QyW5itv7KvKG9qHhftr/4eQFbmjYGjMOB2dujFXOlfIH804F7C4CCAWgAxyPINysqXRPIsYykrqHAAIpPVQDIdAuANRdNHjoUxKJF17mZIvNvasyLOk7ipsT18LFPXZQMVqY9IQH2GCHdbK8l41pCk5VM8OyNjwHiui3f9rltkoj9bDxg9MmjRZG9IJALSSllAT/lvb5BI/i1AtyVG28G22H3Z4smLBe/zL/iEQbJIqDWKzKIB8ysN2i6RejlXxhyUty2WIycH3iLwtZaxIO5yeMJtFwuTr72wBb399gFO3uaR+bDi2SW8LquMKWjCGRAZ/Ous3onXOvrOriZft/B6yl7ee7x1etwwrA8lGRiSQH6HFrK+OBszUCMuv1pdZb7J4IkgMJvYonj1pZmilHISj1h5+1EAH08EED9wesM/GRNQSeKvmkxbwSPWjwibHZ7sIVM5Qc+rqvtMShT0BICHU8YtLTmWJniWC5xKwKWO8c4vXNPsNrzBoEkZxr5o0JMmk7jB/lAUAuwgXm/9TS8XDfqhACxAiI9A0yaphPvRAia5olUKW9GKilTBwfJ+flNBWco61BUD+n9AdCeGAExxOgAAAABJRU5ErkJggg=="/>
          <p:cNvSpPr>
            <a:spLocks noChangeAspect="1" noChangeArrowheads="1"/>
          </p:cNvSpPr>
          <p:nvPr/>
        </p:nvSpPr>
        <p:spPr bwMode="auto">
          <a:xfrm>
            <a:off x="155575" y="-258763"/>
            <a:ext cx="55245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6" name="Таблица 5">
            <a:extLst>
              <a:ext uri="{FF2B5EF4-FFF2-40B4-BE49-F238E27FC236}">
                <a16:creationId xmlns:a16="http://schemas.microsoft.com/office/drawing/2014/main" xmlns="" id="{D0EBAACC-1260-5869-CB19-838943F23E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247449"/>
              </p:ext>
            </p:extLst>
          </p:nvPr>
        </p:nvGraphicFramePr>
        <p:xfrm>
          <a:off x="248721" y="740821"/>
          <a:ext cx="8365376" cy="332087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83985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514509">
                  <a:extLst>
                    <a:ext uri="{9D8B030D-6E8A-4147-A177-3AD203B41FA5}">
                      <a16:colId xmlns:a16="http://schemas.microsoft.com/office/drawing/2014/main" xmlns="" val="3010440640"/>
                    </a:ext>
                  </a:extLst>
                </a:gridCol>
                <a:gridCol w="561460">
                  <a:extLst>
                    <a:ext uri="{9D8B030D-6E8A-4147-A177-3AD203B41FA5}">
                      <a16:colId xmlns:a16="http://schemas.microsoft.com/office/drawing/2014/main" xmlns="" val="2720213379"/>
                    </a:ext>
                  </a:extLst>
                </a:gridCol>
                <a:gridCol w="556591">
                  <a:extLst>
                    <a:ext uri="{9D8B030D-6E8A-4147-A177-3AD203B41FA5}">
                      <a16:colId xmlns:a16="http://schemas.microsoft.com/office/drawing/2014/main" xmlns="" val="1960034165"/>
                    </a:ext>
                  </a:extLst>
                </a:gridCol>
                <a:gridCol w="636104"/>
                <a:gridCol w="572494">
                  <a:extLst>
                    <a:ext uri="{9D8B030D-6E8A-4147-A177-3AD203B41FA5}">
                      <a16:colId xmlns:a16="http://schemas.microsoft.com/office/drawing/2014/main" xmlns="" val="2235266012"/>
                    </a:ext>
                  </a:extLst>
                </a:gridCol>
                <a:gridCol w="532738">
                  <a:extLst>
                    <a:ext uri="{9D8B030D-6E8A-4147-A177-3AD203B41FA5}">
                      <a16:colId xmlns:a16="http://schemas.microsoft.com/office/drawing/2014/main" xmlns="" val="2503666234"/>
                    </a:ext>
                  </a:extLst>
                </a:gridCol>
                <a:gridCol w="620201"/>
                <a:gridCol w="591231">
                  <a:extLst>
                    <a:ext uri="{9D8B030D-6E8A-4147-A177-3AD203B41FA5}">
                      <a16:colId xmlns:a16="http://schemas.microsoft.com/office/drawing/2014/main" xmlns="" val="1917825013"/>
                    </a:ext>
                  </a:extLst>
                </a:gridCol>
                <a:gridCol w="739471">
                  <a:extLst>
                    <a:ext uri="{9D8B030D-6E8A-4147-A177-3AD203B41FA5}">
                      <a16:colId xmlns:a16="http://schemas.microsoft.com/office/drawing/2014/main" xmlns="" val="3781237021"/>
                    </a:ext>
                  </a:extLst>
                </a:gridCol>
                <a:gridCol w="556592"/>
              </a:tblGrid>
              <a:tr h="456330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</a:t>
                      </a:r>
                      <a:r>
                        <a:rPr lang="ru-RU" sz="700" b="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Необходимой и обязательной услуги</a:t>
                      </a:r>
                      <a:endParaRPr lang="ru-RU" sz="7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Орган (организация), предоставляющий сопутствующую услугу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Очные обращения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(кол-во)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</a:t>
                      </a:r>
                      <a:b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</a:b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700" b="0" kern="1200" baseline="0" dirty="0" err="1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ед.изм</a:t>
                      </a: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.)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Электронный результат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304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ЦС1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ЦС1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ЦС1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2058387"/>
                  </a:ext>
                </a:extLst>
              </a:tr>
              <a:tr h="418302">
                <a:tc>
                  <a:txBody>
                    <a:bodyPr/>
                    <a:lstStyle/>
                    <a:p>
                      <a:r>
                        <a:rPr lang="ru-RU" sz="800" baseline="0" dirty="0" smtClean="0">
                          <a:latin typeface="Montserrat" panose="00000500000000000000" pitchFamily="2" charset="-52"/>
                        </a:rPr>
                        <a:t>3.1. Совершение нотариальных действий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latin typeface="Montserrat" panose="00000500000000000000" pitchFamily="2" charset="-52"/>
                        </a:rPr>
                        <a:t>Нотариус государственных нотариальных контор</a:t>
                      </a:r>
                      <a:endParaRPr lang="ru-RU" sz="8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1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1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0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0</a:t>
                      </a:r>
                      <a:r>
                        <a:rPr lang="ru-RU" sz="850" baseline="30000" dirty="0" smtClean="0">
                          <a:latin typeface="Montserrat" panose="00000500000000000000" pitchFamily="2" charset="-52"/>
                        </a:rPr>
                        <a:t>1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16576256"/>
                  </a:ext>
                </a:extLst>
              </a:tr>
              <a:tr h="418302">
                <a:tc>
                  <a:txBody>
                    <a:bodyPr/>
                    <a:lstStyle/>
                    <a:p>
                      <a:r>
                        <a:rPr lang="ru-RU" sz="800" baseline="0" dirty="0" smtClean="0">
                          <a:latin typeface="Montserrat" panose="00000500000000000000" pitchFamily="2" charset="-52"/>
                        </a:rPr>
                        <a:t>3.2. Предоставление сведений, содержащихся в Едином государственном реестре недвижимости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err="1" smtClean="0">
                          <a:latin typeface="Montserrat" panose="00000500000000000000" pitchFamily="2" charset="-52"/>
                        </a:rPr>
                        <a:t>Росреестр</a:t>
                      </a:r>
                      <a:r>
                        <a:rPr lang="ru-RU" sz="800" b="0" baseline="0" dirty="0" smtClean="0">
                          <a:latin typeface="Montserrat" panose="00000500000000000000" pitchFamily="2" charset="-52"/>
                        </a:rPr>
                        <a:t>: МФЦ / ЕПГУ</a:t>
                      </a:r>
                      <a:endParaRPr lang="ru-RU" sz="8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2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0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3 </a:t>
                      </a:r>
                      <a:r>
                        <a:rPr lang="ru-RU" sz="850" baseline="0" dirty="0" err="1" smtClean="0">
                          <a:latin typeface="Montserrat" panose="00000500000000000000" pitchFamily="2" charset="-52"/>
                        </a:rPr>
                        <a:t>р.д</a:t>
                      </a:r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.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0 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302">
                <a:tc>
                  <a:txBody>
                    <a:bodyPr/>
                    <a:lstStyle/>
                    <a:p>
                      <a:r>
                        <a:rPr lang="ru-RU" sz="800" baseline="0" dirty="0" smtClean="0">
                          <a:latin typeface="Montserrat" panose="00000500000000000000" pitchFamily="2" charset="-52"/>
                        </a:rPr>
                        <a:t>3.3. Независимая оценка стоимости отчуждаемого имущества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>
                          <a:latin typeface="Montserrat" panose="00000500000000000000" pitchFamily="2" charset="-52"/>
                        </a:rPr>
                        <a:t>Коммерческая организация/</a:t>
                      </a:r>
                    </a:p>
                    <a:p>
                      <a:pPr algn="ctr"/>
                      <a:r>
                        <a:rPr lang="ru-RU" sz="800" b="0" baseline="0" dirty="0">
                          <a:latin typeface="Montserrat" panose="00000500000000000000" pitchFamily="2" charset="-52"/>
                        </a:rPr>
                        <a:t>Предприниматель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2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1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0-1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1-2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1-2</a:t>
                      </a:r>
                      <a:r>
                        <a:rPr lang="ru-RU" sz="850" baseline="30000" dirty="0" smtClean="0">
                          <a:latin typeface="Montserrat" panose="00000500000000000000" pitchFamily="2" charset="-52"/>
                        </a:rPr>
                        <a:t>2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850" baseline="30000" dirty="0" smtClean="0">
                          <a:latin typeface="Montserrat" panose="00000500000000000000" pitchFamily="2" charset="-52"/>
                        </a:rPr>
                        <a:t>3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302">
                <a:tc>
                  <a:txBody>
                    <a:bodyPr/>
                    <a:lstStyle/>
                    <a:p>
                      <a:r>
                        <a:rPr lang="ru-RU" sz="800" baseline="0" dirty="0" smtClean="0">
                          <a:latin typeface="Montserrat" panose="00000500000000000000" pitchFamily="2" charset="-52"/>
                        </a:rPr>
                        <a:t>3.4. Выдача согласия на обмен жилыми помещениями, предоставленными по договорам социального найма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latin typeface="Montserrat" panose="00000500000000000000" pitchFamily="2" charset="-52"/>
                        </a:rPr>
                        <a:t>Администрация муниципалитета:</a:t>
                      </a:r>
                    </a:p>
                    <a:p>
                      <a:pPr algn="ctr"/>
                      <a:r>
                        <a:rPr lang="ru-RU" sz="800" b="0" baseline="0" dirty="0" smtClean="0">
                          <a:latin typeface="Montserrat" panose="00000500000000000000" pitchFamily="2" charset="-52"/>
                        </a:rPr>
                        <a:t>Комитет по жилищным вопросам</a:t>
                      </a:r>
                      <a:endParaRPr lang="ru-RU" sz="8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3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3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10 </a:t>
                      </a:r>
                      <a:r>
                        <a:rPr lang="ru-RU" sz="850" baseline="0" dirty="0" err="1" smtClean="0">
                          <a:latin typeface="Montserrat" panose="00000500000000000000" pitchFamily="2" charset="-52"/>
                        </a:rPr>
                        <a:t>р.д</a:t>
                      </a:r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.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10 </a:t>
                      </a:r>
                      <a:r>
                        <a:rPr lang="ru-RU" sz="850" baseline="0" dirty="0" err="1" smtClean="0">
                          <a:latin typeface="Montserrat" panose="00000500000000000000" pitchFamily="2" charset="-52"/>
                        </a:rPr>
                        <a:t>р.д</a:t>
                      </a:r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.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85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573B52B-ACFC-6DB0-D73B-ECFE331EFA9C}"/>
              </a:ext>
            </a:extLst>
          </p:cNvPr>
          <p:cNvSpPr txBox="1"/>
          <p:nvPr/>
        </p:nvSpPr>
        <p:spPr>
          <a:xfrm>
            <a:off x="106380" y="4279776"/>
            <a:ext cx="86002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00" baseline="30000" dirty="0">
                <a:latin typeface="Montserrat" panose="00000500000000000000" pitchFamily="2" charset="-52"/>
              </a:rPr>
              <a:t>1 </a:t>
            </a:r>
            <a:r>
              <a:rPr lang="ru-RU" sz="700" dirty="0" smtClean="0">
                <a:latin typeface="Montserrat" panose="00000500000000000000" pitchFamily="2" charset="-52"/>
              </a:rPr>
              <a:t>Нотариальные действия совершаются в день обращения</a:t>
            </a:r>
          </a:p>
          <a:p>
            <a:pPr algn="just"/>
            <a:r>
              <a:rPr lang="ru-RU" sz="700" baseline="30000" dirty="0" smtClean="0">
                <a:latin typeface="Montserrat" panose="00000500000000000000" pitchFamily="2" charset="-52"/>
              </a:rPr>
              <a:t>2</a:t>
            </a:r>
            <a:r>
              <a:rPr lang="ru-RU" sz="700" dirty="0" smtClean="0">
                <a:latin typeface="Montserrat" panose="00000500000000000000" pitchFamily="2" charset="-52"/>
              </a:rPr>
              <a:t> Срок подготовки документа определяется условиями заключенного договора об оценке</a:t>
            </a:r>
          </a:p>
          <a:p>
            <a:pPr algn="just"/>
            <a:r>
              <a:rPr lang="ru-RU" sz="700" baseline="30000" dirty="0" smtClean="0">
                <a:latin typeface="Montserrat" panose="00000500000000000000" pitchFamily="2" charset="-52"/>
              </a:rPr>
              <a:t>3 </a:t>
            </a:r>
            <a:r>
              <a:rPr lang="ru-RU" sz="700" dirty="0" smtClean="0">
                <a:latin typeface="Montserrat" panose="00000500000000000000" pitchFamily="2" charset="-52"/>
              </a:rPr>
              <a:t>В настоящее время уже предусмотрена техническая возможность подписания электронного договора с использованием платформ (технических решений), принадлежащих коммерческим организациям. В силу того, что указанные платформы, как правило, используются на возмездной основе, для упрощения клиентского пути заявителя предлагается использовать функциональность мобильного приложения «</a:t>
            </a:r>
            <a:r>
              <a:rPr lang="ru-RU" sz="700" dirty="0" err="1" smtClean="0">
                <a:latin typeface="Montserrat" panose="00000500000000000000" pitchFamily="2" charset="-52"/>
              </a:rPr>
              <a:t>Госключ</a:t>
            </a:r>
            <a:r>
              <a:rPr lang="ru-RU" sz="700" dirty="0" smtClean="0">
                <a:latin typeface="Montserrat" panose="00000500000000000000" pitchFamily="2" charset="-52"/>
              </a:rPr>
              <a:t>», позволяющего подписывать договоры электронной подписью, сформированной непосредственно в самом приложении.</a:t>
            </a:r>
            <a:endParaRPr lang="ru-RU" sz="600" dirty="0"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04001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FF4137B4-BFFD-4424-8D39-84BBC81C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6</a:t>
            </a:fld>
            <a:endParaRPr lang="ru-RU" dirty="0"/>
          </a:p>
        </p:txBody>
      </p:sp>
      <p:sp>
        <p:nvSpPr>
          <p:cNvPr id="18" name="Заголовок 3">
            <a:extLst>
              <a:ext uri="{FF2B5EF4-FFF2-40B4-BE49-F238E27FC236}">
                <a16:creationId xmlns:a16="http://schemas.microsoft.com/office/drawing/2014/main" xmlns="" id="{06166D24-681F-DE1E-E965-256691A9B808}"/>
              </a:ext>
            </a:extLst>
          </p:cNvPr>
          <p:cNvSpPr txBox="1">
            <a:spLocks/>
          </p:cNvSpPr>
          <p:nvPr/>
        </p:nvSpPr>
        <p:spPr>
          <a:xfrm>
            <a:off x="403359" y="146302"/>
            <a:ext cx="8210707" cy="5487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35305" rtl="0" eaLnBrk="1" latinLnBrk="0" hangingPunct="1">
              <a:spcBef>
                <a:spcPct val="0"/>
              </a:spcBef>
              <a:buNone/>
              <a:defRPr sz="1500" b="0" i="0" kern="1200" cap="none">
                <a:solidFill>
                  <a:schemeClr val="bg1"/>
                </a:solidFill>
                <a:latin typeface="Montserrat" panose="00000500000000000000" pitchFamily="2" charset="-52"/>
                <a:ea typeface="+mj-ea"/>
                <a:cs typeface="Arial"/>
              </a:defRPr>
            </a:lvl1pPr>
          </a:lstStyle>
          <a:p>
            <a:r>
              <a:rPr lang="ru-RU" dirty="0" smtClean="0">
                <a:solidFill>
                  <a:schemeClr val="tx1"/>
                </a:solidFill>
              </a:rPr>
              <a:t>3. </a:t>
            </a:r>
            <a:r>
              <a:rPr lang="ru-RU" dirty="0">
                <a:solidFill>
                  <a:schemeClr val="tx1"/>
                </a:solidFill>
              </a:rPr>
              <a:t>Необходимые и обязательные услуги (иные дополнительные услуги)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87828" y="420672"/>
            <a:ext cx="866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12" name="AutoShape 8" descr="data:image/png;base64,iVBORw0KGgoAAAANSUhEUgAAADoAAAA6CAYAAADhu0ooAAAAAXNSR0IArs4c6QAACOJJREFUaEPtmn9wVFcVx7/nvU0WJKSE7NsEC1LCWCtMq6VTyhRnGqe4b5Nqi6VErVVoqdMiZN8SZ3TkD13UjlbGsrspTNGZQgdxKmlF+ot9C4WMg2KdYmsLxUERrRRKdpPSJNIs2feOc192YTfsb7JLGXr/Sfa9++N87j333HPOfYQrpNAVwomKg0YDLe2yyc/XrQr9u5KTXDFQBigaVNeC8R0AA0RY4PDof6kUbEVAmS3IMIAFqWASSdPqPTuPVwK27KDRTtd1bNJTAOZmADIZ/HOnFv5+uWHLCnqq8wvzJVMKAajJA/KioulfLCds2UBPB1tmDrP5zyKEPzNk9Dumdez/oIg2BVctCTQacHflGsFknkCEloKlOF/x7wQ6mLNv03jEuWrX68X2XRJoJKBysQONVX0GWpyaLrZDUeUj0FzTdaWu6LCi6dVF6VERlXvWN9dQ3D6QbFIx1bU8nIBqpshaWVCJW53t4Z1FzJVVteg9Gg2qIWaolwoUgAHQtxUt9MtiYAsGtdy4TvceMDePGqCQFaWo3zXXBK4535ZNG/iVyd7db+cSeLTqJuqySXRPgyf0u0JhCwJNqOtZALYMHecEPR5smWpn87/ZBCLQ9npPaBERMh5ZWUCt7iSgpb7AoyYvKPsgRevU/Vl8VTFeVtBoQP0ugB8zkDRWO0zGFom4noGVBLo+MQH/cYyrnkUPPX9m9ITkArX2HtMKhze0Id/K5gR9deNNVdOHHH8EcHOOjjKC9gZUt0l4yWrH9JuYPKxNXflyb2o/PetbGylu/AHAJxmIkYkZyir9ZHqddKubRY6vr39Pf9rnQ6qRTKuaFZQfWzw+KvdfMMOFqO4xX/O4mjq75bMysMmp6Q/4fJBW1LbOgWxsAfDXwdrYshn3dw+JOpGA+yjATQx+yqmFl5YAKlb2Gw5v6NfZt0iGNz3rmxspbhcm/LP5VCKT6kYC6r0AtjLz64o3PAcbb7L1xhyvMWN2Sn8GGNsUr35vIpQ7bKmiUTXV0fHCO8l6+VQ3XT5ao2ghXyaZM60oRQLqIQCfLgAy4x6NBFwvAtQK5i8p3vALEb+6B4TPAzgO0D4G7AT+8siC43ZF0/dGAuoRocIEBBya7i0N1Dowf6h49B+Nlv0C0EQ2IKuuF6K6CRfRINN2/cD7/zuWVGN5nDFp8kO73x9RV/VBAL9i5g1Ob3jFqXV3NElS/CgBmxya/kDJoMBpRdPrKgZKwDCMqhlx4+ywXE2nxMCKpp+b2J6AawmBNgM4rGj6rHfXuibI1TR4uYEOAhhPzLc6vOFXokE1zgyZmOeJ3wK6J6h2EmOl+N9gnodhHLzsQKNBtZNZnJNY6ND0HcfWNU+qke19YMvljI+c9ZAIZApzKbZLUtUuqxWNdroWsknbCeitn1LbgLYuMxpQm8HYDsJVCai9YFouy2aTYdJ2WAaKzhrEcxs8+t8uxR7dB+BzOSxwRochElQPgjGbgX3dU2qb29q6jAKteFq1/McL/wugppRGpRkjk3EPgSQi3pZF0Iygh3yLq511/cITEhlAA5I8z9Ew4TUs7jKxxkfd6JZm1VV9TYZ8p0MLLc42CXlADUXTbaMSAaWDNnj1Z6MB9S4GdwFUNUqorL5uT7DlRrD5JCUdD8YACIcZ+BgxrgWN+MBsi010rugWBuyCkgN00KjmmY3Lwz1jCmpZSr9rGREFAExIkShn9JKIfDYwMFsCbmVAttoyxHkaMiXalivcygL6lqLp57ysMQe1DvpOdzNM3pMStBcSj5ayPa02o0GJcMLh0a9O7bAsoGKAk0F1ro3xewBTxNow0FpKCjIfPQdb7L3MzzHYlah7oNqA66oOva8ioGKQqN99MxNvFf6p+C0xtdV7QzkT2/nA0oR/dP5EttdsIsKixPMdiqYvzNRH2VY0Odig/86GDygmbsOszANLZpvSvusZGnHW04oI4HFbs4QjAyPOQV2TSVmOHMtiT+7fD8Ycq1/GZqdXvz/bRJUdVAx8esMddcPx+F4wPmPJxLza6Q3/LClUn999g0nwgfhqZpFR4PGJdyLAPiARjtR7dHFnapUTj7dOtxmGcDZuHHlCa4aMiY9O6+jKeidTEVAhSsIhfxnALQl5H2OYTxCkjYAVnuUrMUniJRLLR+JsbgKsScsaco3urGKgCfWi3qAaY2D0OSteC//2Hyb4wQYt/KdDvlnVzknT2kH4KUCyUPrRwufLGKTWryioBevzSdG6/WmJNAJ7uGbcZmXZc+ey7alCCqNmSrySGN9MPieZ7q6PzttBPl9BcXFFQYVj0BdQl5rAkwmBYwDPV7TwgXx6K95HA+7NDL4PwqEgDIHMmUr7rhOFtK0oaCSofguMZPZ8UNH0iYUImba6AdXPBE8inINjSq0tm2W+JKrb41cfIcLqpDU1DENt7Nj9ZrGgon5P0OUhttxMEaS+PVAb+1QyW5itv7KvKG9qHhftr/4eQFbmjYGjMOB2dujFXOlfIH804F7C4CCAWgAxyPINysqXRPIsYykrqHAAIpPVQDIdAuANRdNHjoUxKJF17mZIvNvasyLOk7ipsT18LFPXZQMVqY9IQH2GCHdbK8l41pCk5VM8OyNjwHiui3f9rltkoj9bDxg9MmjRZG9IJALSSllAT/lvb5BI/i1AtyVG28G22H3Z4smLBe/zL/iEQbJIqDWKzKIB8ysN2i6RejlXxhyUty2WIycH3iLwtZaxIO5yeMJtFwuTr72wBb399gFO3uaR+bDi2SW8LquMKWjCGRAZ/Ous3onXOvrOriZft/B6yl7ee7x1etwwrA8lGRiSQH6HFrK+OBszUCMuv1pdZb7J4IkgMJvYonj1pZmilHISj1h5+1EAH08EED9wesM/GRNQSeKvmkxbwSPWjwibHZ7sIVM5Qc+rqvtMShT0BICHU8YtLTmWJniWC5xKwKWO8c4vXNPsNrzBoEkZxr5o0JMmk7jB/lAUAuwgXm/9TS8XDfqhACxAiI9A0yaphPvRAia5olUKW9GKilTBwfJ+flNBWco61BUD+n9AdCeGAExxOgAAAABJRU5ErkJggg=="/>
          <p:cNvSpPr>
            <a:spLocks noChangeAspect="1" noChangeArrowheads="1"/>
          </p:cNvSpPr>
          <p:nvPr/>
        </p:nvSpPr>
        <p:spPr bwMode="auto">
          <a:xfrm>
            <a:off x="155575" y="-258763"/>
            <a:ext cx="55245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6" name="Таблица 5">
            <a:extLst>
              <a:ext uri="{FF2B5EF4-FFF2-40B4-BE49-F238E27FC236}">
                <a16:creationId xmlns:a16="http://schemas.microsoft.com/office/drawing/2014/main" xmlns="" id="{D0EBAACC-1260-5869-CB19-838943F23E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145340"/>
              </p:ext>
            </p:extLst>
          </p:nvPr>
        </p:nvGraphicFramePr>
        <p:xfrm>
          <a:off x="287828" y="803391"/>
          <a:ext cx="8349730" cy="274175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04811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276709">
                  <a:extLst>
                    <a:ext uri="{9D8B030D-6E8A-4147-A177-3AD203B41FA5}">
                      <a16:colId xmlns:a16="http://schemas.microsoft.com/office/drawing/2014/main" xmlns="" val="3010440640"/>
                    </a:ext>
                  </a:extLst>
                </a:gridCol>
                <a:gridCol w="621102">
                  <a:extLst>
                    <a:ext uri="{9D8B030D-6E8A-4147-A177-3AD203B41FA5}">
                      <a16:colId xmlns:a16="http://schemas.microsoft.com/office/drawing/2014/main" xmlns="" val="2720213379"/>
                    </a:ext>
                  </a:extLst>
                </a:gridCol>
                <a:gridCol w="629729">
                  <a:extLst>
                    <a:ext uri="{9D8B030D-6E8A-4147-A177-3AD203B41FA5}">
                      <a16:colId xmlns:a16="http://schemas.microsoft.com/office/drawing/2014/main" xmlns="" val="1960034165"/>
                    </a:ext>
                  </a:extLst>
                </a:gridCol>
                <a:gridCol w="612475"/>
                <a:gridCol w="586596">
                  <a:extLst>
                    <a:ext uri="{9D8B030D-6E8A-4147-A177-3AD203B41FA5}">
                      <a16:colId xmlns:a16="http://schemas.microsoft.com/office/drawing/2014/main" xmlns="" val="2235266012"/>
                    </a:ext>
                  </a:extLst>
                </a:gridCol>
                <a:gridCol w="603849">
                  <a:extLst>
                    <a:ext uri="{9D8B030D-6E8A-4147-A177-3AD203B41FA5}">
                      <a16:colId xmlns:a16="http://schemas.microsoft.com/office/drawing/2014/main" xmlns="" val="2503666234"/>
                    </a:ext>
                  </a:extLst>
                </a:gridCol>
                <a:gridCol w="629729"/>
                <a:gridCol w="612475">
                  <a:extLst>
                    <a:ext uri="{9D8B030D-6E8A-4147-A177-3AD203B41FA5}">
                      <a16:colId xmlns:a16="http://schemas.microsoft.com/office/drawing/2014/main" xmlns="" val="1917825013"/>
                    </a:ext>
                  </a:extLst>
                </a:gridCol>
                <a:gridCol w="648631">
                  <a:extLst>
                    <a:ext uri="{9D8B030D-6E8A-4147-A177-3AD203B41FA5}">
                      <a16:colId xmlns:a16="http://schemas.microsoft.com/office/drawing/2014/main" xmlns="" val="3781237021"/>
                    </a:ext>
                  </a:extLst>
                </a:gridCol>
                <a:gridCol w="623624"/>
              </a:tblGrid>
              <a:tr h="456330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</a:t>
                      </a:r>
                      <a:r>
                        <a:rPr lang="ru-RU" sz="700" b="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Необходимой и обязательной услуги</a:t>
                      </a:r>
                      <a:endParaRPr lang="ru-RU" sz="700" b="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Орган (организация), предоставляющий сопутствующую услугу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Очные обращения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(кол-во)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Срок</a:t>
                      </a:r>
                      <a:b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</a:b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700" b="0" kern="1200" baseline="0" dirty="0" err="1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дн</a:t>
                      </a: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.)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Электронный результат</a:t>
                      </a: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(Да/Нет)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304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ЦС1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ЦС1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ЦС1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kern="1200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700" b="0" kern="1200" baseline="0" dirty="0">
                        <a:solidFill>
                          <a:schemeClr val="bg1"/>
                        </a:solidFill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2058387"/>
                  </a:ext>
                </a:extLst>
              </a:tr>
              <a:tr h="418302">
                <a:tc>
                  <a:txBody>
                    <a:bodyPr/>
                    <a:lstStyle/>
                    <a:p>
                      <a:pPr marL="0" marR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Montserrat" panose="00000500000000000000" pitchFamily="2" charset="-52"/>
                        </a:rPr>
                        <a:t>3.5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. Выдача справки по банковским операциям по счету открытому на несовершеннолетнего</a:t>
                      </a:r>
                      <a:endParaRPr lang="ru-RU" sz="8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latin typeface="Montserrat" panose="00000500000000000000" pitchFamily="2" charset="-52"/>
                        </a:rPr>
                        <a:t>Банк/ кредитная организация</a:t>
                      </a:r>
                      <a:endParaRPr lang="ru-RU" sz="8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1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0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0</a:t>
                      </a:r>
                      <a:r>
                        <a:rPr lang="ru-RU" sz="900" baseline="30000" dirty="0" smtClean="0">
                          <a:latin typeface="Montserrat" panose="00000500000000000000" pitchFamily="2" charset="-52"/>
                        </a:rPr>
                        <a:t>1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0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</a:p>
                    <a:p>
                      <a:pPr algn="ctr"/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Нет 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16576256"/>
                  </a:ext>
                </a:extLst>
              </a:tr>
              <a:tr h="304220">
                <a:tc>
                  <a:txBody>
                    <a:bodyPr/>
                    <a:lstStyle/>
                    <a:p>
                      <a:r>
                        <a:rPr lang="ru-RU" sz="800" baseline="0" dirty="0" smtClean="0">
                          <a:latin typeface="Montserrat" panose="00000500000000000000" pitchFamily="2" charset="-52"/>
                        </a:rPr>
                        <a:t>3.6. Предоставление выписки из реестра  акций</a:t>
                      </a:r>
                      <a:endParaRPr lang="ru-RU" sz="8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latin typeface="Montserrat" panose="00000500000000000000" pitchFamily="2" charset="-52"/>
                        </a:rPr>
                        <a:t>Реестродержатель акций Юридическое лицо</a:t>
                      </a:r>
                      <a:endParaRPr lang="ru-RU" sz="8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1-2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0-2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0-3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0-3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Да</a:t>
                      </a:r>
                      <a:r>
                        <a:rPr lang="ru-RU" sz="900" baseline="30000" dirty="0" smtClean="0">
                          <a:latin typeface="Montserrat" panose="00000500000000000000" pitchFamily="2" charset="-52"/>
                        </a:rPr>
                        <a:t>2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220">
                <a:tc>
                  <a:txBody>
                    <a:bodyPr/>
                    <a:lstStyle/>
                    <a:p>
                      <a:r>
                        <a:rPr lang="ru-RU" sz="800" baseline="0" dirty="0" smtClean="0">
                          <a:latin typeface="Montserrat" panose="00000500000000000000" pitchFamily="2" charset="-52"/>
                        </a:rPr>
                        <a:t>3.7. Организация принудительного исполнения судебных актов судов общей юрисдикции и арбитражных судов</a:t>
                      </a:r>
                      <a:endParaRPr lang="ru-RU" sz="8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latin typeface="Montserrat" panose="00000500000000000000" pitchFamily="2" charset="-52"/>
                        </a:rPr>
                        <a:t>ФССП России</a:t>
                      </a:r>
                      <a:endParaRPr lang="ru-RU" sz="8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1- </a:t>
                      </a:r>
                      <a:r>
                        <a:rPr lang="en-US" sz="900" baseline="0" dirty="0" smtClean="0">
                          <a:latin typeface="Montserrat" panose="00000500000000000000" pitchFamily="2" charset="-52"/>
                        </a:rPr>
                        <a:t>n</a:t>
                      </a:r>
                      <a:r>
                        <a:rPr lang="ru-RU" sz="900" baseline="30000" dirty="0" smtClean="0">
                          <a:latin typeface="Montserrat" panose="00000500000000000000" pitchFamily="2" charset="-52"/>
                        </a:rPr>
                        <a:t>3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1-</a:t>
                      </a:r>
                      <a:r>
                        <a:rPr lang="en-US" sz="900" baseline="0" dirty="0" smtClean="0">
                          <a:latin typeface="Montserrat" panose="00000500000000000000" pitchFamily="2" charset="-52"/>
                        </a:rPr>
                        <a:t> n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Нет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latin typeface="Montserrat" panose="00000500000000000000" pitchFamily="2" charset="-52"/>
                        </a:rPr>
                        <a:t>-</a:t>
                      </a:r>
                      <a:endParaRPr lang="ru-RU" sz="9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573B52B-ACFC-6DB0-D73B-ECFE331EFA9C}"/>
              </a:ext>
            </a:extLst>
          </p:cNvPr>
          <p:cNvSpPr txBox="1"/>
          <p:nvPr/>
        </p:nvSpPr>
        <p:spPr>
          <a:xfrm>
            <a:off x="208565" y="4278741"/>
            <a:ext cx="860029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700" baseline="30000" dirty="0" smtClean="0">
                <a:latin typeface="Montserrat" panose="00000500000000000000" pitchFamily="2" charset="-52"/>
              </a:rPr>
              <a:t>1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Документ выдается в день обращения </a:t>
            </a:r>
            <a:endParaRPr lang="ru-RU" sz="700" baseline="30000" dirty="0" smtClean="0">
              <a:latin typeface="Montserrat" panose="00000500000000000000" pitchFamily="2" charset="-52"/>
            </a:endParaRPr>
          </a:p>
          <a:p>
            <a:pPr algn="just"/>
            <a:r>
              <a:rPr lang="ru-RU" sz="700" baseline="30000" dirty="0" smtClean="0">
                <a:latin typeface="Montserrat" panose="00000500000000000000" pitchFamily="2" charset="-52"/>
              </a:rPr>
              <a:t>2 </a:t>
            </a:r>
            <a:r>
              <a:rPr lang="ru-RU" sz="700" dirty="0">
                <a:latin typeface="Montserrat" panose="00000500000000000000" pitchFamily="2" charset="-52"/>
              </a:rPr>
              <a:t>В целевом состоянии предусмотрено направление Выписки из реестра акций по месту требования, указанному заявителем, для чего предусмотрены изменения в приказ ФСФР России от 30.07.2013 № 13-65/</a:t>
            </a:r>
            <a:r>
              <a:rPr lang="ru-RU" sz="700" dirty="0" err="1">
                <a:latin typeface="Montserrat" panose="00000500000000000000" pitchFamily="2" charset="-52"/>
              </a:rPr>
              <a:t>пз</a:t>
            </a:r>
            <a:r>
              <a:rPr lang="ru-RU" sz="700" dirty="0">
                <a:latin typeface="Montserrat" panose="00000500000000000000" pitchFamily="2" charset="-52"/>
              </a:rPr>
              <a:t>-н «О порядке открытия и ведения держателями реестров владельцев ценных бумаг лицевых и иных счетов и о внесении изменений в некоторые нормативные правовые акты Федеральной службы по финансовым рынкам»</a:t>
            </a:r>
          </a:p>
          <a:p>
            <a:pPr algn="just"/>
            <a:r>
              <a:rPr lang="ru-RU" sz="700" baseline="30000" dirty="0">
                <a:latin typeface="Montserrat" panose="00000500000000000000" pitchFamily="2" charset="-52"/>
              </a:rPr>
              <a:t>3</a:t>
            </a:r>
            <a:r>
              <a:rPr lang="ru-RU" sz="700" dirty="0" smtClean="0">
                <a:latin typeface="Montserrat" panose="00000500000000000000" pitchFamily="2" charset="-52"/>
              </a:rPr>
              <a:t> Количество </a:t>
            </a:r>
            <a:r>
              <a:rPr lang="ru-RU" sz="700" dirty="0">
                <a:latin typeface="Montserrat" panose="00000500000000000000" pitchFamily="2" charset="-52"/>
              </a:rPr>
              <a:t>обращений зависит от жизненной ситуации заявителя</a:t>
            </a:r>
          </a:p>
          <a:p>
            <a:pPr algn="just"/>
            <a:endParaRPr lang="ru-RU" sz="600" baseline="30000" dirty="0"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27683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804843AD-5D4A-49BD-AF14-1BB6663A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7</a:t>
            </a:fld>
            <a:endParaRPr dirty="0"/>
          </a:p>
        </p:txBody>
      </p:sp>
      <p:sp>
        <p:nvSpPr>
          <p:cNvPr id="5" name="Заголовок 3">
            <a:extLst>
              <a:ext uri="{FF2B5EF4-FFF2-40B4-BE49-F238E27FC236}">
                <a16:creationId xmlns="" xmlns:a16="http://schemas.microsoft.com/office/drawing/2014/main" id="{CA4146AC-6091-4F98-A442-522AA5846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416" y="234647"/>
            <a:ext cx="6901314" cy="341356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4. Оптимизация административных процедур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DAA50506-7B8C-4C86-9B4E-E8E47793CF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296614"/>
              </p:ext>
            </p:extLst>
          </p:nvPr>
        </p:nvGraphicFramePr>
        <p:xfrm>
          <a:off x="4185173" y="791604"/>
          <a:ext cx="4666892" cy="2313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74189">
                  <a:extLst>
                    <a:ext uri="{9D8B030D-6E8A-4147-A177-3AD203B41FA5}">
                      <a16:colId xmlns="" xmlns:a16="http://schemas.microsoft.com/office/drawing/2014/main" val="3010440640"/>
                    </a:ext>
                  </a:extLst>
                </a:gridCol>
                <a:gridCol w="1009290"/>
                <a:gridCol w="983413"/>
              </a:tblGrid>
              <a:tr h="231329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 Целевое состояние</a:t>
                      </a: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ЦС1</a:t>
                      </a: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</a:rPr>
                        <a:t>ЦС2</a:t>
                      </a:r>
                      <a:endParaRPr lang="ru-RU" sz="900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7117144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E6CA8ACD-2D0B-48B8-A239-E7ABA023F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64897"/>
              </p:ext>
            </p:extLst>
          </p:nvPr>
        </p:nvGraphicFramePr>
        <p:xfrm>
          <a:off x="219576" y="806673"/>
          <a:ext cx="3463906" cy="2337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463906">
                  <a:extLst>
                    <a:ext uri="{9D8B030D-6E8A-4147-A177-3AD203B41FA5}">
                      <a16:colId xmlns="" xmlns:a16="http://schemas.microsoft.com/office/drawing/2014/main" val="3321259972"/>
                    </a:ext>
                  </a:extLst>
                </a:gridCol>
              </a:tblGrid>
              <a:tr h="233729">
                <a:tc>
                  <a:txBody>
                    <a:bodyPr/>
                    <a:lstStyle/>
                    <a:p>
                      <a:pPr algn="ctr"/>
                      <a:r>
                        <a:rPr lang="ru-RU" sz="900" b="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Состояние до оптимизации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6721536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="" xmlns:a16="http://schemas.microsoft.com/office/drawing/2014/main" id="{2C5F89B7-32D0-4DBF-9F4D-B5360DE5D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525929"/>
              </p:ext>
            </p:extLst>
          </p:nvPr>
        </p:nvGraphicFramePr>
        <p:xfrm>
          <a:off x="219574" y="1040402"/>
          <a:ext cx="3463907" cy="31593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68583">
                  <a:extLst>
                    <a:ext uri="{9D8B030D-6E8A-4147-A177-3AD203B41FA5}">
                      <a16:colId xmlns="" xmlns:a16="http://schemas.microsoft.com/office/drawing/2014/main" val="2164979017"/>
                    </a:ext>
                  </a:extLst>
                </a:gridCol>
                <a:gridCol w="795324">
                  <a:extLst>
                    <a:ext uri="{9D8B030D-6E8A-4147-A177-3AD203B41FA5}">
                      <a16:colId xmlns="" xmlns:a16="http://schemas.microsoft.com/office/drawing/2014/main" val="1188998389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marL="0" algn="ctr" defTabSz="435305" rtl="0" eaLnBrk="1" latinLnBrk="0" hangingPunct="1"/>
                      <a:r>
                        <a:rPr lang="ru-RU" sz="900" b="0" kern="1200" baseline="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Административные процедуры </a:t>
                      </a:r>
                      <a:endParaRPr lang="ru-RU" sz="900" b="0" kern="1200" baseline="0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7C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35305" rtl="0" eaLnBrk="1" latinLnBrk="0" hangingPunct="1"/>
                      <a:r>
                        <a:rPr lang="ru-RU" sz="900" b="0" kern="1200" baseline="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 Срок</a:t>
                      </a:r>
                    </a:p>
                    <a:p>
                      <a:pPr marL="0" algn="ctr" defTabSz="435305" rtl="0" eaLnBrk="1" latinLnBrk="0" hangingPunct="1"/>
                      <a:r>
                        <a:rPr lang="ru-RU" sz="900" b="0" kern="1200" baseline="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(</a:t>
                      </a:r>
                      <a:r>
                        <a:rPr lang="ru-RU" sz="900" b="0" kern="1200" baseline="0" dirty="0" err="1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р.д</a:t>
                      </a:r>
                      <a:r>
                        <a:rPr lang="ru-RU" sz="900" b="0" kern="1200" baseline="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.)</a:t>
                      </a:r>
                      <a:endParaRPr lang="ru-RU" sz="900" b="0" kern="1200" baseline="0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2103025"/>
                  </a:ext>
                </a:extLst>
              </a:tr>
              <a:tr h="239578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/>
                        </a:rPr>
                        <a:t>1. Прием и регистрация документов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baseline="0" dirty="0" smtClean="0">
                          <a:latin typeface="Montserrat" panose="00000500000000000000" pitchFamily="2" charset="-52"/>
                        </a:rPr>
                        <a:t>2</a:t>
                      </a:r>
                      <a:endParaRPr lang="ru-RU" sz="8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1245495"/>
                  </a:ext>
                </a:extLst>
              </a:tr>
              <a:tr h="543043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/>
                        </a:rPr>
                        <a:t>2. Формирование и направление межведомственного запроса о предоставлении документов, необходимых для предоставления государственной услуги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Montserrat"/>
                        </a:rPr>
                        <a:t>6</a:t>
                      </a:r>
                      <a:endParaRPr lang="ru-RU" sz="8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580880531"/>
                  </a:ext>
                </a:extLst>
              </a:tr>
              <a:tr h="431240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/>
                        </a:rPr>
                        <a:t>3. Рассмотрение документов для установления оснований предоставления государственной услуги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Montserrat"/>
                        </a:rPr>
                        <a:t>2</a:t>
                      </a:r>
                      <a:endParaRPr lang="ru-RU" sz="8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45005819"/>
                  </a:ext>
                </a:extLst>
              </a:tr>
              <a:tr h="543043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/>
                        </a:rPr>
                        <a:t>4. Принятие решения о выдаче либо об отказе в выдаче органом опеки и попечительства предварительного разрешения на совершение сделок с имуществом несовершеннолетнего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Montserrat"/>
                        </a:rPr>
                        <a:t>5</a:t>
                      </a:r>
                      <a:r>
                        <a:rPr lang="ru-RU" sz="800" b="0" baseline="30000" dirty="0" smtClean="0">
                          <a:latin typeface="Montserrat"/>
                        </a:rPr>
                        <a:t>1</a:t>
                      </a:r>
                      <a:endParaRPr lang="ru-RU" sz="8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43791122"/>
                  </a:ext>
                </a:extLst>
              </a:tr>
              <a:tr h="365958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5. Подшивание копии решения в дело, для хранения в течении 5 лет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2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1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924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6. Прием документов подтверждающих совершение сделки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3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1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958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ИТОГО СРОК ПРЕДОСТАВЛЕНИЯ УСЛУГИ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15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0E49E004-B5EB-4E07-881B-4962775C0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945910"/>
              </p:ext>
            </p:extLst>
          </p:nvPr>
        </p:nvGraphicFramePr>
        <p:xfrm>
          <a:off x="4185173" y="1022933"/>
          <a:ext cx="4666891" cy="319731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74189">
                  <a:extLst>
                    <a:ext uri="{9D8B030D-6E8A-4147-A177-3AD203B41FA5}">
                      <a16:colId xmlns="" xmlns:a16="http://schemas.microsoft.com/office/drawing/2014/main" val="2164979017"/>
                    </a:ext>
                  </a:extLst>
                </a:gridCol>
                <a:gridCol w="1017917">
                  <a:extLst>
                    <a:ext uri="{9D8B030D-6E8A-4147-A177-3AD203B41FA5}">
                      <a16:colId xmlns="" xmlns:a16="http://schemas.microsoft.com/office/drawing/2014/main" val="1188998389"/>
                    </a:ext>
                  </a:extLst>
                </a:gridCol>
                <a:gridCol w="974785"/>
              </a:tblGrid>
              <a:tr h="214673">
                <a:tc>
                  <a:txBody>
                    <a:bodyPr/>
                    <a:lstStyle/>
                    <a:p>
                      <a:pPr marL="0" algn="ctr" defTabSz="435305" rtl="0" eaLnBrk="1" latinLnBrk="0" hangingPunct="1"/>
                      <a:r>
                        <a:rPr lang="ru-RU" sz="900" b="0" kern="1200" baseline="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Административные процедуры </a:t>
                      </a:r>
                      <a:endParaRPr lang="ru-RU" sz="900" b="0" kern="1200" baseline="0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7C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35305" rtl="0" eaLnBrk="1" latinLnBrk="0" hangingPunct="1"/>
                      <a:r>
                        <a:rPr lang="ru-RU" sz="800" b="0" kern="1200" baseline="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 </a:t>
                      </a:r>
                      <a:r>
                        <a:rPr lang="ru-RU" sz="900" b="0" kern="1200" baseline="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Срок (</a:t>
                      </a:r>
                      <a:r>
                        <a:rPr lang="ru-RU" sz="900" b="0" kern="1200" baseline="0" dirty="0" err="1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р.д</a:t>
                      </a:r>
                      <a:r>
                        <a:rPr lang="ru-RU" sz="900" b="0" kern="1200" baseline="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</a:rPr>
                        <a:t>.)</a:t>
                      </a:r>
                      <a:endParaRPr lang="ru-RU" sz="900" b="0" kern="1200" baseline="0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baseline="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+mn-ea"/>
                          <a:cs typeface="+mn-cs"/>
                        </a:rPr>
                        <a:t> Срок (</a:t>
                      </a:r>
                      <a:r>
                        <a:rPr lang="ru-RU" sz="900" b="0" kern="1200" baseline="0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+mn-ea"/>
                          <a:cs typeface="+mn-cs"/>
                        </a:rPr>
                        <a:t>р.д</a:t>
                      </a:r>
                      <a:r>
                        <a:rPr lang="ru-RU" sz="900" b="0" kern="1200" baseline="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+mn-ea"/>
                          <a:cs typeface="+mn-cs"/>
                        </a:rPr>
                        <a:t>.)</a:t>
                      </a:r>
                      <a:endParaRPr lang="ru-RU" sz="900" b="0" kern="1200" baseline="0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2103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1. Профилирование заявителя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/>
                        </a:rPr>
                        <a:t>В режиме реального времени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/>
                        </a:rPr>
                        <a:t>В режиме реального времени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1245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2. Прием и регистрация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заявления / Прием заявление на исправление </a:t>
                      </a:r>
                      <a:r>
                        <a:rPr lang="ru-RU" sz="700" baseline="0" dirty="0" err="1" smtClean="0">
                          <a:latin typeface="Montserrat" panose="00000500000000000000" pitchFamily="2" charset="-52"/>
                        </a:rPr>
                        <a:t>тех.ошибки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/>
                        </a:rPr>
                        <a:t>В режиме реального времени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/>
                        </a:rPr>
                        <a:t>В режиме реального времени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68821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3. Межведомственное (внутриведомственное) информационное взаимодействие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Montserrat"/>
                        </a:rPr>
                        <a:t>2</a:t>
                      </a:r>
                      <a:endParaRPr lang="ru-RU" sz="8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Montserrat"/>
                        </a:rPr>
                        <a:t>2</a:t>
                      </a:r>
                      <a:endParaRPr lang="ru-RU" sz="8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580880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4. Принятие решения о предоставлении (отказе в предоставлении) услуги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latin typeface="Montserrat"/>
                        </a:rPr>
                        <a:t>3</a:t>
                      </a:r>
                      <a:endParaRPr lang="ru-RU" sz="8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latin typeface="Montserrat"/>
                        </a:rPr>
                        <a:t>1</a:t>
                      </a:r>
                      <a:endParaRPr lang="ru-RU" sz="8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45005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5. Выдача результата услуги (направление уведомления о принятом решении)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>
                          <a:latin typeface="Montserrat"/>
                        </a:rPr>
                        <a:t>В режиме реального </a:t>
                      </a:r>
                      <a:r>
                        <a:rPr lang="ru-RU" sz="700" b="0" baseline="0" dirty="0" smtClean="0">
                          <a:latin typeface="Montserrat"/>
                        </a:rPr>
                        <a:t>времени</a:t>
                      </a:r>
                      <a:r>
                        <a:rPr lang="ru-RU" sz="700" b="0" baseline="30000" dirty="0" smtClean="0">
                          <a:latin typeface="Montserrat"/>
                        </a:rPr>
                        <a:t>4</a:t>
                      </a:r>
                      <a:endParaRPr lang="ru-RU" sz="7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В режиме реального времени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4</a:t>
                      </a:r>
                      <a:endParaRPr lang="ru-RU" sz="8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4379112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5. Подшивание копии решения в дело, для хранения в течении 5 лет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2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 1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-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235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6. Прием документов подтверждающих совершение сделки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В режиме реального времени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5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В режиме реального времени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/>
                          <a:ea typeface="+mn-ea"/>
                          <a:cs typeface="+mn-cs"/>
                        </a:rPr>
                        <a:t>5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235"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ИТОГО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 СРОК ПРЕДОСТАВЛЕНИЯ УСЛУГИ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 SemiBold" panose="020B0604020202020204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baseline="0" dirty="0" smtClean="0">
                          <a:solidFill>
                            <a:srgbClr val="FF0000"/>
                          </a:solidFill>
                          <a:latin typeface="Montserrat"/>
                        </a:rPr>
                        <a:t>5</a:t>
                      </a:r>
                      <a:endParaRPr lang="ru-RU" sz="9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baseline="0" dirty="0" smtClean="0">
                          <a:latin typeface="Montserrat"/>
                        </a:rPr>
                        <a:t>3</a:t>
                      </a:r>
                      <a:endParaRPr lang="ru-RU" sz="900" b="0" baseline="0" dirty="0"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912ACF8-8FBC-D046-7B76-770283E315B9}"/>
              </a:ext>
            </a:extLst>
          </p:cNvPr>
          <p:cNvSpPr txBox="1">
            <a:spLocks/>
          </p:cNvSpPr>
          <p:nvPr/>
        </p:nvSpPr>
        <p:spPr>
          <a:xfrm>
            <a:off x="219574" y="4415485"/>
            <a:ext cx="8026736" cy="6582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1pPr>
            <a:lvl2pPr marL="0" indent="0" algn="l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2pPr>
            <a:lvl3pPr marL="181377" indent="-181377" algn="l" defTabSz="435305" rtl="0" eaLnBrk="1" latinLnBrk="0" hangingPunct="1">
              <a:spcBef>
                <a:spcPts val="0"/>
              </a:spcBef>
              <a:buSzPct val="80000"/>
              <a:buFont typeface="Lucida Grande"/>
              <a:buChar char="＞"/>
              <a:defRPr sz="13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3pPr>
            <a:lvl4pPr marL="0" indent="0" algn="l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4pPr>
            <a:lvl5pPr marL="0" indent="0" algn="l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Arial"/>
              </a:defRPr>
            </a:lvl5pPr>
            <a:lvl6pPr marL="2394176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948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4785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0090" indent="-217652" algn="l" defTabSz="435305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700" baseline="30000" dirty="0">
                <a:solidFill>
                  <a:prstClr val="black"/>
                </a:solidFill>
              </a:rPr>
              <a:t>1 </a:t>
            </a:r>
            <a:r>
              <a:rPr lang="ru-RU" sz="700" dirty="0">
                <a:solidFill>
                  <a:prstClr val="black"/>
                </a:solidFill>
              </a:rPr>
              <a:t>В текущем состоянии административная процедура включает принятие решения (2 </a:t>
            </a:r>
            <a:r>
              <a:rPr lang="ru-RU" sz="700" dirty="0" err="1">
                <a:solidFill>
                  <a:prstClr val="black"/>
                </a:solidFill>
              </a:rPr>
              <a:t>р.д</a:t>
            </a:r>
            <a:r>
              <a:rPr lang="ru-RU" sz="700" dirty="0">
                <a:solidFill>
                  <a:prstClr val="black"/>
                </a:solidFill>
              </a:rPr>
              <a:t>.), выдачу результата заявителю (2 </a:t>
            </a:r>
            <a:r>
              <a:rPr lang="ru-RU" sz="700" dirty="0" err="1">
                <a:solidFill>
                  <a:prstClr val="black"/>
                </a:solidFill>
              </a:rPr>
              <a:t>р.д</a:t>
            </a:r>
            <a:r>
              <a:rPr lang="ru-RU" sz="700" dirty="0">
                <a:solidFill>
                  <a:prstClr val="black"/>
                </a:solidFill>
              </a:rPr>
              <a:t>.), направление решения в МФЦ (1 </a:t>
            </a:r>
            <a:r>
              <a:rPr lang="ru-RU" sz="700" dirty="0" err="1">
                <a:solidFill>
                  <a:prstClr val="black"/>
                </a:solidFill>
              </a:rPr>
              <a:t>р.д</a:t>
            </a:r>
            <a:r>
              <a:rPr lang="ru-RU" sz="700" dirty="0">
                <a:solidFill>
                  <a:prstClr val="black"/>
                </a:solidFill>
              </a:rPr>
              <a:t>.). При этом итоговый срок указанной административной процедуры в административном регламенте не </a:t>
            </a:r>
            <a:r>
              <a:rPr lang="ru-RU" sz="700" dirty="0" smtClean="0">
                <a:solidFill>
                  <a:prstClr val="black"/>
                </a:solidFill>
              </a:rPr>
              <a:t>установлен.</a:t>
            </a:r>
            <a:endParaRPr lang="ru-RU" sz="700" dirty="0">
              <a:solidFill>
                <a:prstClr val="black"/>
              </a:solidFill>
            </a:endParaRPr>
          </a:p>
          <a:p>
            <a:pPr algn="just"/>
            <a:r>
              <a:rPr lang="ru-RU" sz="700" baseline="30000" dirty="0" smtClean="0">
                <a:solidFill>
                  <a:prstClr val="black"/>
                </a:solidFill>
              </a:rPr>
              <a:t>2</a:t>
            </a:r>
            <a:r>
              <a:rPr lang="ru-RU" sz="700" dirty="0" smtClean="0">
                <a:solidFill>
                  <a:prstClr val="black"/>
                </a:solidFill>
              </a:rPr>
              <a:t> Административная процедура не входит в срок предоставления услуги, но является обязательной для выполнения согласно АР.</a:t>
            </a:r>
          </a:p>
          <a:p>
            <a:pPr algn="just"/>
            <a:r>
              <a:rPr lang="ru-RU" sz="700" baseline="30000" dirty="0" smtClean="0">
                <a:solidFill>
                  <a:prstClr val="black"/>
                </a:solidFill>
              </a:rPr>
              <a:t>3 </a:t>
            </a:r>
            <a:r>
              <a:rPr lang="ru-RU" sz="700" dirty="0" smtClean="0">
                <a:solidFill>
                  <a:prstClr val="black"/>
                </a:solidFill>
              </a:rPr>
              <a:t>Процедура не описана в АР, но является обязательной, что указывается в заявлении. Не входит в срок предоставления услуги.</a:t>
            </a:r>
            <a:endParaRPr lang="ru-RU" sz="700" baseline="30000" dirty="0" smtClean="0">
              <a:solidFill>
                <a:prstClr val="black"/>
              </a:solidFill>
            </a:endParaRPr>
          </a:p>
          <a:p>
            <a:pPr algn="just"/>
            <a:r>
              <a:rPr lang="ru-RU" sz="700" baseline="30000" dirty="0" smtClean="0">
                <a:solidFill>
                  <a:prstClr val="black"/>
                </a:solidFill>
              </a:rPr>
              <a:t>4 </a:t>
            </a:r>
            <a:r>
              <a:rPr lang="ru-RU" sz="700" dirty="0" smtClean="0">
                <a:solidFill>
                  <a:prstClr val="black"/>
                </a:solidFill>
              </a:rPr>
              <a:t>Выдача </a:t>
            </a:r>
            <a:r>
              <a:rPr lang="ru-RU" sz="700" dirty="0">
                <a:solidFill>
                  <a:prstClr val="black"/>
                </a:solidFill>
              </a:rPr>
              <a:t>результата услуги осуществляется в режиме реального времени в день принятия решения о предоставлении </a:t>
            </a:r>
            <a:r>
              <a:rPr lang="ru-RU" sz="700" dirty="0" smtClean="0">
                <a:solidFill>
                  <a:prstClr val="black"/>
                </a:solidFill>
              </a:rPr>
              <a:t>услуги.</a:t>
            </a:r>
          </a:p>
          <a:p>
            <a:pPr algn="just"/>
            <a:r>
              <a:rPr lang="ru-RU" sz="700" baseline="30000" dirty="0" smtClean="0">
                <a:solidFill>
                  <a:prstClr val="black"/>
                </a:solidFill>
              </a:rPr>
              <a:t>5</a:t>
            </a:r>
            <a:r>
              <a:rPr lang="ru-RU" sz="700" dirty="0">
                <a:solidFill>
                  <a:prstClr val="black"/>
                </a:solidFill>
              </a:rPr>
              <a:t> </a:t>
            </a:r>
            <a:r>
              <a:rPr lang="ru-RU" sz="700" dirty="0" smtClean="0">
                <a:solidFill>
                  <a:prstClr val="black"/>
                </a:solidFill>
              </a:rPr>
              <a:t>Предоставление документов, подтверждающих совершение сделки, осуществляется через личный кабинет на РПГУ </a:t>
            </a:r>
            <a:r>
              <a:rPr lang="ru-RU" sz="700" dirty="0">
                <a:solidFill>
                  <a:prstClr val="black"/>
                </a:solidFill>
              </a:rPr>
              <a:t>(ЕПГУ</a:t>
            </a:r>
            <a:r>
              <a:rPr lang="ru-RU" sz="700" dirty="0" smtClean="0">
                <a:solidFill>
                  <a:prstClr val="black"/>
                </a:solidFill>
              </a:rPr>
              <a:t>).</a:t>
            </a:r>
            <a:endParaRPr lang="ru-RU" sz="700" dirty="0">
              <a:solidFill>
                <a:prstClr val="black"/>
              </a:solidFill>
            </a:endParaRPr>
          </a:p>
          <a:p>
            <a:pPr algn="just"/>
            <a:endParaRPr lang="ru-RU" sz="700" baseline="300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19573" y="422272"/>
            <a:ext cx="8924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</p:spTree>
    <p:extLst>
      <p:ext uri="{BB962C8B-B14F-4D97-AF65-F5344CB8AC3E}">
        <p14:creationId xmlns:p14="http://schemas.microsoft.com/office/powerpoint/2010/main" val="3093103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56DFEEB-D95C-4965-942B-BB2F2160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4557E50F-867F-458C-8FB9-02E3ACB8E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442736"/>
              </p:ext>
            </p:extLst>
          </p:nvPr>
        </p:nvGraphicFramePr>
        <p:xfrm>
          <a:off x="199509" y="531353"/>
          <a:ext cx="8711578" cy="400174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1940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647645"/>
                <a:gridCol w="1570008"/>
                <a:gridCol w="1431985"/>
              </a:tblGrid>
              <a:tr h="296168">
                <a:tc>
                  <a:txBody>
                    <a:bodyPr/>
                    <a:lstStyle/>
                    <a:p>
                      <a:pPr algn="ctr"/>
                      <a:r>
                        <a:rPr lang="ru-RU" sz="9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документа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ЦС1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ЦС1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322296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5.1. Документ, </a:t>
                      </a:r>
                      <a:r>
                        <a:rPr lang="ru-RU" sz="700" baseline="0" dirty="0">
                          <a:latin typeface="Montserrat" panose="00000500000000000000" pitchFamily="2" charset="-52"/>
                        </a:rPr>
                        <a:t>удостоверяющего личность заявителя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ЕСИА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ЕСИА</a:t>
                      </a:r>
                      <a:endParaRPr lang="ru-RU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4823854"/>
                  </a:ext>
                </a:extLst>
              </a:tr>
              <a:tr h="399028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5.2</a:t>
                      </a:r>
                      <a:r>
                        <a:rPr lang="ru-RU" sz="700" baseline="0" dirty="0" smtClean="0">
                          <a:latin typeface="Montserrat"/>
                        </a:rPr>
                        <a:t>. Д</a:t>
                      </a:r>
                      <a:r>
                        <a:rPr lang="ru-RU" sz="700" dirty="0" smtClean="0">
                          <a:solidFill>
                            <a:srgbClr val="000000"/>
                          </a:solidFill>
                          <a:effectLst/>
                          <a:latin typeface="Montserrat"/>
                          <a:ea typeface="Times New Roman"/>
                        </a:rPr>
                        <a:t>окумент, удостоверяющий личность с приложением  надлежащим образом заверенного перевода на русский язык (паспорт иностранного гражданина, свидетельство о рождении несовершеннолетнего)</a:t>
                      </a:r>
                      <a:endParaRPr lang="ru-RU" sz="700" baseline="0" dirty="0"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 АР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747903068"/>
                  </a:ext>
                </a:extLst>
              </a:tr>
              <a:tr h="192125">
                <a:tc gridSpan="4"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5.3. Документ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, удостоверяющий полномочия законного представителя заявителя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0161099"/>
                  </a:ext>
                </a:extLst>
              </a:tr>
              <a:tr h="322296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5.3.1.Свидетельство о рождении / справка о рождении формы № 2, выданная органом записи актов гражданского состояния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 ЗАГС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 ЗАГС</a:t>
                      </a:r>
                      <a:endParaRPr lang="ru-RU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22296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5.3.2. Свидетельство о расторжении брака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 ЗАГС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 ЗАГС</a:t>
                      </a:r>
                      <a:endParaRPr lang="ru-RU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22296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5.3.3. Документ, подтверждающий перемену ФИО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 ЗАГС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 ЗАГС</a:t>
                      </a:r>
                      <a:endParaRPr lang="ru-RU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99028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5.3.4. Документ, подтверждающий полномочия законного представителя несовершеннолетнего, оставшегося без попечения родителей (акт органа опеки и попечительства о назначении опеки)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ЕГИССО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ЕГИССО</a:t>
                      </a:r>
                      <a:endParaRPr lang="ru-RU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322296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5.4. Документ, подтверждающий наличие у несовершеннолетнего единственного законного представителя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 АР</a:t>
                      </a:r>
                    </a:p>
                    <a:p>
                      <a:pPr algn="ctr"/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ЕГИССО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100000">
                          <a:srgbClr val="F1DCDB"/>
                        </a:gs>
                        <a:gs pos="99000">
                          <a:srgbClr val="F1DCDB"/>
                        </a:gs>
                        <a:gs pos="0">
                          <a:srgbClr val="92D050"/>
                        </a:gs>
                        <a:gs pos="10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ЕГИССО</a:t>
                      </a:r>
                      <a:endParaRPr lang="ru-RU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7724640"/>
                  </a:ext>
                </a:extLst>
              </a:tr>
              <a:tr h="448177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5.5. Правоустанавливающий документ на недвижимое имущество, собственником или сособственником которого является несовершеннолетний, в отношении которого совершается сделка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</a:p>
                    <a:p>
                      <a:pPr algn="ctr"/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ЕГРН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100000">
                          <a:srgbClr val="F1DCDB"/>
                        </a:gs>
                        <a:gs pos="99000">
                          <a:srgbClr val="F1DCDB"/>
                        </a:gs>
                        <a:gs pos="0">
                          <a:srgbClr val="92D050"/>
                        </a:gs>
                        <a:gs pos="10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ЕГРН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</a:t>
                      </a:r>
                      <a:endParaRPr lang="ru-RU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605931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5.6.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Заявления(е) о согласии (несогласии) на обработку персональных данных от иных лиц, не являющимися заявителями, в письменной произвольной форме с учетом требований части 4 статьи 9 Федерального закона от 27.07.2006 № 152-ФЗ «О персональных данных»</a:t>
                      </a:r>
                    </a:p>
                    <a:p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Исключено из перечня документов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Исключено из перечня документов</a:t>
                      </a:r>
                      <a:endParaRPr lang="ru-RU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965AE8A-05B8-4D16-A208-5D75FA32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86" y="34991"/>
            <a:ext cx="6401387" cy="26835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5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Оптимизация перечня документов от заявителя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310752" y="197481"/>
            <a:ext cx="8833248" cy="36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9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07371" y="4744597"/>
            <a:ext cx="396291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1 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За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исключением объектов, право на которые не зарегистрировано в ЕГРН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9DA0D0E-E846-4B84-85E4-1677E2DFB88F}"/>
              </a:ext>
            </a:extLst>
          </p:cNvPr>
          <p:cNvSpPr txBox="1"/>
          <p:nvPr/>
        </p:nvSpPr>
        <p:spPr>
          <a:xfrm>
            <a:off x="199509" y="4606629"/>
            <a:ext cx="15815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pPr marL="179388"/>
            <a:r>
              <a:rPr lang="ru-RU" sz="700" dirty="0" smtClean="0">
                <a:latin typeface="Montserrat" panose="00000500000000000000" pitchFamily="2" charset="-52"/>
              </a:rPr>
              <a:t>Отсутствует</a:t>
            </a:r>
            <a:endParaRPr lang="ru-RU" sz="700" dirty="0">
              <a:latin typeface="Montserrat" panose="00000500000000000000" pitchFamily="2" charset="-52"/>
            </a:endParaRPr>
          </a:p>
          <a:p>
            <a:pPr marL="179388"/>
            <a:r>
              <a:rPr lang="ru-RU" sz="700" dirty="0" err="1">
                <a:latin typeface="Montserrat" panose="00000500000000000000" pitchFamily="2" charset="-52"/>
              </a:rPr>
              <a:t>Межвед</a:t>
            </a:r>
            <a:r>
              <a:rPr lang="ru-RU" sz="700" dirty="0">
                <a:latin typeface="Montserrat" panose="00000500000000000000" pitchFamily="2" charset="-52"/>
              </a:rPr>
              <a:t>, </a:t>
            </a:r>
            <a:r>
              <a:rPr lang="ru-RU" sz="700" dirty="0" err="1">
                <a:latin typeface="Montserrat" panose="00000500000000000000" pitchFamily="2" charset="-52"/>
              </a:rPr>
              <a:t>эл.вид</a:t>
            </a:r>
            <a:endParaRPr lang="ru-RU" sz="700" dirty="0">
              <a:latin typeface="Montserrat" panose="00000500000000000000" pitchFamily="2" charset="-52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4E00387-0CB5-4F20-B060-59EA89BD4B8E}"/>
              </a:ext>
            </a:extLst>
          </p:cNvPr>
          <p:cNvSpPr/>
          <p:nvPr/>
        </p:nvSpPr>
        <p:spPr>
          <a:xfrm>
            <a:off x="243923" y="4779689"/>
            <a:ext cx="177659" cy="84766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0163BB63-23D1-411F-9A4D-972C2FB8B57E}"/>
              </a:ext>
            </a:extLst>
          </p:cNvPr>
          <p:cNvSpPr/>
          <p:nvPr/>
        </p:nvSpPr>
        <p:spPr>
          <a:xfrm>
            <a:off x="243923" y="4916997"/>
            <a:ext cx="177659" cy="101443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9509" y="4606629"/>
            <a:ext cx="1581592" cy="430887"/>
          </a:xfrm>
          <a:prstGeom prst="round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646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56DFEEB-D95C-4965-942B-BB2F2160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4557E50F-867F-458C-8FB9-02E3ACB8E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824078"/>
              </p:ext>
            </p:extLst>
          </p:nvPr>
        </p:nvGraphicFramePr>
        <p:xfrm>
          <a:off x="271070" y="696081"/>
          <a:ext cx="8606231" cy="37206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02862">
                  <a:extLst>
                    <a:ext uri="{9D8B030D-6E8A-4147-A177-3AD203B41FA5}">
                      <a16:colId xmlns:a16="http://schemas.microsoft.com/office/drawing/2014/main" xmlns="" val="2582259762"/>
                    </a:ext>
                  </a:extLst>
                </a:gridCol>
                <a:gridCol w="1665650">
                  <a:extLst>
                    <a:ext uri="{9D8B030D-6E8A-4147-A177-3AD203B41FA5}">
                      <a16:colId xmlns:a16="http://schemas.microsoft.com/office/drawing/2014/main" xmlns="" val="3010440640"/>
                    </a:ext>
                  </a:extLst>
                </a:gridCol>
                <a:gridCol w="1480393">
                  <a:extLst>
                    <a:ext uri="{9D8B030D-6E8A-4147-A177-3AD203B41FA5}">
                      <a16:colId xmlns:a16="http://schemas.microsoft.com/office/drawing/2014/main" xmlns="" val="2235266012"/>
                    </a:ext>
                  </a:extLst>
                </a:gridCol>
                <a:gridCol w="1457326"/>
              </a:tblGrid>
              <a:tr h="256419">
                <a:tc>
                  <a:txBody>
                    <a:bodyPr/>
                    <a:lstStyle/>
                    <a:p>
                      <a:pPr algn="ctr"/>
                      <a:r>
                        <a:rPr lang="ru-RU" sz="900" b="1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Наименование документа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ТС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Montserrat SemiBold" panose="020B0604020202020204" pitchFamily="2" charset="-52"/>
                        </a:rPr>
                        <a:t>ЦС1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 SemiBold" panose="020B0604020202020204" pitchFamily="2" charset="-52"/>
                          <a:ea typeface="+mn-ea"/>
                          <a:cs typeface="+mn-cs"/>
                        </a:rPr>
                        <a:t>ЦС2</a:t>
                      </a:r>
                      <a:endParaRPr lang="ru-RU" sz="900" b="1" baseline="0" dirty="0">
                        <a:solidFill>
                          <a:schemeClr val="bg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17144"/>
                  </a:ext>
                </a:extLst>
              </a:tr>
              <a:tr h="413808">
                <a:tc>
                  <a:txBody>
                    <a:bodyPr/>
                    <a:lstStyle/>
                    <a:p>
                      <a:pPr marL="0" marR="0" lvl="0" indent="0" algn="l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5.7. Предварительное согласие залогодержателя на передачу в ипотеку (залог) объекта недвижимости, собственником или сособственником которого будет являться несовершеннолетний (справка кредитной организации о предоставлении кредита на покупку жилого помещения, проект договора покупки жилого помещения с ипотекой в силу закона, жилищные сертификаты и иные документы, подтверждающие согласие залогодержателя на передачу в ипотеку (залог) объекта недвижимости)</a:t>
                      </a:r>
                      <a:endParaRPr lang="ru-RU" sz="70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Не предусмотрено АР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44823854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5.8. Нотариально удостоверенное согласие (при наличии нескольких опекунов или попечителей)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baseline="0" dirty="0">
                          <a:latin typeface="Montserrat" panose="00000500000000000000" pitchFamily="2" charset="-52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ЕИС Нотариата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558641">
                <a:tc>
                  <a:txBody>
                    <a:bodyPr/>
                    <a:lstStyle/>
                    <a:p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5.9. Независимая оценка стоимости отчуждаемого</a:t>
                      </a:r>
                      <a:r>
                        <a:rPr lang="en-US" sz="700" baseline="0" dirty="0" smtClean="0"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700" baseline="0" dirty="0" smtClean="0">
                          <a:latin typeface="Montserrat" panose="00000500000000000000" pitchFamily="2" charset="-52"/>
                        </a:rPr>
                        <a:t> и (или) приобретаемого имущества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(выписка из отчета (при наличии))/ 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747903068"/>
                  </a:ext>
                </a:extLst>
              </a:tr>
              <a:tr h="440690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5.10. Проект соглашения о разделе имущества или выделе из него долей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Не предусмотрено АР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(при наличии)/Эл.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547724640"/>
                  </a:ext>
                </a:extLst>
              </a:tr>
              <a:tr h="561174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5.11. Извещение в письменной форме остальных участников долевой собственности о намерении сособственника продать свою долю постороннему лицу с указанием цены и других условий, на которых продает ее.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Не предусмотрено АР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/ </a:t>
                      </a:r>
                      <a:b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</a:b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Эл. документ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92D050">
                            <a:lumMod val="100000"/>
                          </a:srgbClr>
                        </a:gs>
                        <a:gs pos="100000">
                          <a:srgbClr val="F1DCDB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</a:gradFill>
                  </a:tcPr>
                </a:tc>
              </a:tr>
              <a:tr h="561174">
                <a:tc>
                  <a:txBody>
                    <a:bodyPr/>
                    <a:lstStyle/>
                    <a:p>
                      <a:r>
                        <a:rPr lang="ru-RU" sz="700" kern="120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5.12. Документ, содержащий информацию о реквизитах счета, открытого на имя подопечного, куда будут перечисляться денежные средства (выписка, сформированная в личном кабинете онлайн банка, договор  открытия счета  и пр.)</a:t>
                      </a:r>
                      <a:endParaRPr lang="ru-RU" sz="700" kern="1200" baseline="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Бумажный документ </a:t>
                      </a:r>
                    </a:p>
                    <a:p>
                      <a:pPr algn="ctr"/>
                      <a:r>
                        <a:rPr lang="ru-RU" sz="700" b="0" baseline="0" dirty="0" smtClean="0">
                          <a:latin typeface="Montserrat" panose="00000500000000000000" pitchFamily="2" charset="-52"/>
                        </a:rPr>
                        <a:t>(только договор открытия счета)</a:t>
                      </a:r>
                      <a:endParaRPr lang="ru-RU" sz="700" b="0" baseline="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(вариативность документа, содержащего сведения о реквизитах счета)/ ЛК РПГУ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100000">
                          <a:srgbClr val="F1DCDB"/>
                        </a:gs>
                        <a:gs pos="0">
                          <a:srgbClr val="92D050"/>
                        </a:gs>
                        <a:gs pos="100000">
                          <a:srgbClr val="F1DCDB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53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Бумажный документ (вариативность документа, содержащего сведения о реквизитах счета)/ ЛК РПГУ</a:t>
                      </a:r>
                      <a:r>
                        <a:rPr kumimoji="0" lang="ru-RU" sz="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</a:t>
                      </a:r>
                      <a:endParaRPr kumimoji="0" lang="ru-RU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100000">
                          <a:srgbClr val="F1DCDB"/>
                        </a:gs>
                        <a:gs pos="0">
                          <a:srgbClr val="92D050"/>
                        </a:gs>
                        <a:gs pos="100000">
                          <a:srgbClr val="F1DCDB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965AE8A-05B8-4D16-A208-5D75FA32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86" y="132484"/>
            <a:ext cx="6401387" cy="268359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5. </a:t>
            </a:r>
            <a:r>
              <a:rPr lang="ru-RU" dirty="0">
                <a:solidFill>
                  <a:schemeClr val="tx1"/>
                </a:solidFill>
              </a:rPr>
              <a:t>Оптимизация перечня документов от заявителя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B4630E-240B-4C9F-BF05-3DA2B4710D05}"/>
              </a:ext>
            </a:extLst>
          </p:cNvPr>
          <p:cNvSpPr txBox="1"/>
          <p:nvPr/>
        </p:nvSpPr>
        <p:spPr>
          <a:xfrm>
            <a:off x="271070" y="326749"/>
            <a:ext cx="862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Выдача органом опеки и попечительства в случаях, установленных законодательством Российской Федерации, разрешений на совершение сделок с имуществом несовершеннолетних, подопечных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50982" y="4614323"/>
            <a:ext cx="68865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00" baseline="300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1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При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условии реализации технической функциональности ЕИС Нотариата в части создания нового вида сведений о нотариально удостоверенных документах, передаваемых в рамках межведомственного 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взаимодействия</a:t>
            </a:r>
            <a:endParaRPr lang="ru-RU" sz="700" baseline="30000" dirty="0" smtClean="0">
              <a:solidFill>
                <a:prstClr val="black"/>
              </a:solidFill>
              <a:latin typeface="Montserrat" panose="00000500000000000000" pitchFamily="2" charset="-52"/>
            </a:endParaRPr>
          </a:p>
          <a:p>
            <a:pPr lvl="0"/>
            <a:r>
              <a:rPr lang="ru-RU" sz="700" baseline="30000" dirty="0">
                <a:solidFill>
                  <a:prstClr val="black"/>
                </a:solidFill>
                <a:latin typeface="Montserrat" panose="00000500000000000000" pitchFamily="2" charset="-52"/>
              </a:rPr>
              <a:t>2</a:t>
            </a:r>
            <a:r>
              <a:rPr lang="ru-RU" sz="700" dirty="0" smtClean="0">
                <a:solidFill>
                  <a:prstClr val="black"/>
                </a:solidFill>
                <a:latin typeface="Montserrat" panose="00000500000000000000" pitchFamily="2" charset="-52"/>
              </a:rPr>
              <a:t>В </a:t>
            </a:r>
            <a:r>
              <a:rPr lang="ru-RU" sz="700" dirty="0">
                <a:solidFill>
                  <a:prstClr val="black"/>
                </a:solidFill>
                <a:latin typeface="Montserrat" panose="00000500000000000000" pitchFamily="2" charset="-52"/>
              </a:rPr>
              <a:t>целевом состоянии реквизиты лицевого счета доступны в ЛК ЕПГУ</a:t>
            </a:r>
            <a:endParaRPr lang="ru-RU" sz="700" baseline="300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9DA0D0E-E846-4B84-85E4-1677E2DFB88F}"/>
              </a:ext>
            </a:extLst>
          </p:cNvPr>
          <p:cNvSpPr txBox="1"/>
          <p:nvPr/>
        </p:nvSpPr>
        <p:spPr>
          <a:xfrm>
            <a:off x="199509" y="4606629"/>
            <a:ext cx="15815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latin typeface="Montserrat SemiBold" panose="020B0604020202020204" pitchFamily="2" charset="-52"/>
              </a:rPr>
              <a:t>Форма запроса через СМЭВ</a:t>
            </a:r>
          </a:p>
          <a:p>
            <a:pPr marL="179388"/>
            <a:r>
              <a:rPr lang="ru-RU" sz="700" dirty="0" smtClean="0">
                <a:latin typeface="Montserrat" panose="00000500000000000000" pitchFamily="2" charset="-52"/>
              </a:rPr>
              <a:t>Отсутствует</a:t>
            </a:r>
            <a:endParaRPr lang="ru-RU" sz="700" dirty="0">
              <a:latin typeface="Montserrat" panose="00000500000000000000" pitchFamily="2" charset="-52"/>
            </a:endParaRPr>
          </a:p>
          <a:p>
            <a:pPr marL="179388"/>
            <a:r>
              <a:rPr lang="ru-RU" sz="700" dirty="0" err="1">
                <a:latin typeface="Montserrat" panose="00000500000000000000" pitchFamily="2" charset="-52"/>
              </a:rPr>
              <a:t>Межвед</a:t>
            </a:r>
            <a:r>
              <a:rPr lang="ru-RU" sz="700" dirty="0">
                <a:latin typeface="Montserrat" panose="00000500000000000000" pitchFamily="2" charset="-52"/>
              </a:rPr>
              <a:t>, </a:t>
            </a:r>
            <a:r>
              <a:rPr lang="ru-RU" sz="700" dirty="0" err="1">
                <a:latin typeface="Montserrat" panose="00000500000000000000" pitchFamily="2" charset="-52"/>
              </a:rPr>
              <a:t>эл.вид</a:t>
            </a:r>
            <a:endParaRPr lang="ru-RU" sz="700" dirty="0"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4E00387-0CB5-4F20-B060-59EA89BD4B8E}"/>
              </a:ext>
            </a:extLst>
          </p:cNvPr>
          <p:cNvSpPr/>
          <p:nvPr/>
        </p:nvSpPr>
        <p:spPr>
          <a:xfrm>
            <a:off x="243923" y="4779689"/>
            <a:ext cx="177659" cy="84766"/>
          </a:xfrm>
          <a:prstGeom prst="rect">
            <a:avLst/>
          </a:prstGeom>
          <a:solidFill>
            <a:srgbClr val="FBE5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163BB63-23D1-411F-9A4D-972C2FB8B57E}"/>
              </a:ext>
            </a:extLst>
          </p:cNvPr>
          <p:cNvSpPr/>
          <p:nvPr/>
        </p:nvSpPr>
        <p:spPr>
          <a:xfrm>
            <a:off x="243923" y="4916997"/>
            <a:ext cx="177659" cy="101443"/>
          </a:xfrm>
          <a:prstGeom prst="rect">
            <a:avLst/>
          </a:prstGeom>
          <a:solidFill>
            <a:srgbClr val="BCE2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9509" y="4606629"/>
            <a:ext cx="1486416" cy="430887"/>
          </a:xfrm>
          <a:prstGeom prst="round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57227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Шмуцтитульный слайд">
  <a:themeElements>
    <a:clrScheme name="МФЦ">
      <a:dk1>
        <a:srgbClr val="623B2A"/>
      </a:dk1>
      <a:lt1>
        <a:srgbClr val="FFFFFF"/>
      </a:lt1>
      <a:dk2>
        <a:srgbClr val="623B2A"/>
      </a:dk2>
      <a:lt2>
        <a:srgbClr val="FFFFFF"/>
      </a:lt2>
      <a:accent1>
        <a:srgbClr val="FF4E39"/>
      </a:accent1>
      <a:accent2>
        <a:srgbClr val="C39367"/>
      </a:accent2>
      <a:accent3>
        <a:srgbClr val="623B2A"/>
      </a:accent3>
      <a:accent4>
        <a:srgbClr val="EF8E6B"/>
      </a:accent4>
      <a:accent5>
        <a:srgbClr val="DCB68D"/>
      </a:accent5>
      <a:accent6>
        <a:srgbClr val="955C3E"/>
      </a:accent6>
      <a:hlink>
        <a:srgbClr val="BF9C85"/>
      </a:hlink>
      <a:folHlink>
        <a:srgbClr val="EBD6BE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b" anchorCtr="0">
        <a:normAutofit/>
      </a:bodyPr>
      <a:lstStyle>
        <a:defPPr>
          <a:defRPr sz="1400" b="1" i="0" cap="all" dirty="0" smtClean="0">
            <a:solidFill>
              <a:schemeClr val="accent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29714</TotalTime>
  <Words>8584</Words>
  <Application>Microsoft Office PowerPoint</Application>
  <PresentationFormat>Экран (16:9)</PresentationFormat>
  <Paragraphs>1542</Paragraphs>
  <Slides>35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1_Тема Office</vt:lpstr>
      <vt:lpstr>Шмуцтитульный слайд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Оптимизация административных процедур</vt:lpstr>
      <vt:lpstr>5. Оптимизация перечня документов от заявителя</vt:lpstr>
      <vt:lpstr>5. Оптимизация перечня документов от заявителя</vt:lpstr>
      <vt:lpstr>5. Оптимизация перечня документов от заявителя</vt:lpstr>
      <vt:lpstr>5. Оптимизация перечня документов от заявителя</vt:lpstr>
      <vt:lpstr>5. Оптимизация перечня документов от заявителя</vt:lpstr>
      <vt:lpstr>5. Оптимизация перечня документов от заявителя</vt:lpstr>
      <vt:lpstr>5. Оптимизация перечня документов от заявителя</vt:lpstr>
      <vt:lpstr>6.Перечень требуемых витрин данных и межведомственных обменов </vt:lpstr>
      <vt:lpstr>6. Перечень требуемых витрин данных и межведомственных обменов </vt:lpstr>
      <vt:lpstr>6. Перечень требуемых витрин данных и межведомственных обменов </vt:lpstr>
      <vt:lpstr>6. Перечень требуемых витрин данных и межведомственных обменов </vt:lpstr>
      <vt:lpstr>6. Перечень требуемых витрин данных и межведомственных обменов </vt:lpstr>
      <vt:lpstr>6. Перечень требуемых витрин данных и межведомственных обменов </vt:lpstr>
      <vt:lpstr>6. Перечень требуемых витрин данных и межведомственных обменов </vt:lpstr>
      <vt:lpstr>7. Проактивный режим предоставления услуги</vt:lpstr>
      <vt:lpstr>8. Оптимизация состава запроса сведений для предоставления услуги</vt:lpstr>
      <vt:lpstr>8. Оптимизация состава запроса сведений для предоставления услуги</vt:lpstr>
      <vt:lpstr>8. Оптимизация состава запроса сведений для предоставления услуги</vt:lpstr>
      <vt:lpstr>9. Критерии принятия решения </vt:lpstr>
      <vt:lpstr>9. Критерии принятия решения </vt:lpstr>
      <vt:lpstr>10. Результат предоставления услуги</vt:lpstr>
      <vt:lpstr>Презентация PowerPoint</vt:lpstr>
      <vt:lpstr>12. План мероприятий по достижению целевого состояния  </vt:lpstr>
      <vt:lpstr>12. План мероприятий по достижению целевого состояния </vt:lpstr>
      <vt:lpstr>12. План мероприятий по достижению целевого состояния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Специалист отдела качества-2</dc:creator>
  <cp:lastModifiedBy>Специалист мониторинга-6</cp:lastModifiedBy>
  <cp:revision>424</cp:revision>
  <cp:lastPrinted>2022-02-28T10:33:22Z</cp:lastPrinted>
  <dcterms:created xsi:type="dcterms:W3CDTF">2017-03-17T15:04:39Z</dcterms:created>
  <dcterms:modified xsi:type="dcterms:W3CDTF">2023-10-19T04:45:45Z</dcterms:modified>
</cp:coreProperties>
</file>